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389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8.png"/><Relationship Id="rId5" Type="http://schemas.openxmlformats.org/officeDocument/2006/relationships/image" Target="../media/image9.png"/><Relationship Id="rId15" Type="http://schemas.openxmlformats.org/officeDocument/2006/relationships/image" Target="../media/image17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8275711" y="-34099"/>
            <a:ext cx="3782939" cy="3305175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9083040" y="3749040"/>
            <a:ext cx="3108960" cy="310896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15240" y="3566160"/>
            <a:ext cx="3291840" cy="329184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" name="Image 0" descr="/home/claude/cafaz/logo_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11480"/>
            <a:ext cx="507121" cy="38404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56929" y="420624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A45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CAFAZ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256929" y="676656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20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FAMÍLIA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331720"/>
            <a:ext cx="8778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dirty="0">
                <a:solidFill>
                  <a:srgbClr val="0730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Conheça a Rede do</a:t>
            </a:r>
            <a:endParaRPr lang="en-US" sz="4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4400" b="1" dirty="0">
                <a:solidFill>
                  <a:srgbClr val="0730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CAFAZ Família</a:t>
            </a:r>
            <a:endParaRPr lang="en-US" sz="4400" dirty="0"/>
          </a:p>
        </p:txBody>
      </p:sp>
      <p:sp>
        <p:nvSpPr>
          <p:cNvPr id="10" name="Shape 7"/>
          <p:cNvSpPr/>
          <p:nvPr/>
        </p:nvSpPr>
        <p:spPr>
          <a:xfrm>
            <a:off x="868680" y="3977640"/>
            <a:ext cx="502920" cy="82296"/>
          </a:xfrm>
          <a:prstGeom prst="roundRect">
            <a:avLst>
              <a:gd name="adj" fmla="val 50000"/>
            </a:avLst>
          </a:prstGeom>
          <a:solidFill>
            <a:srgbClr val="C1272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 txBox="1"/>
          <p:nvPr/>
        </p:nvSpPr>
        <p:spPr>
          <a:xfrm>
            <a:off x="822960" y="416052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e assistência para você e sua família.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cafaz/logo_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74320"/>
            <a:ext cx="507121" cy="38404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119769" y="283464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A45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CAFAZ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1119769" y="539496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20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FAMÍLIA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02920" y="868680"/>
            <a:ext cx="111831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730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Rede Hospitalar e Pronto Atendimento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02920" y="1371600"/>
            <a:ext cx="11183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Conheça alguns dos principais serviços e prestadores disponíveis na rede.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02920" y="1874520"/>
            <a:ext cx="11183112" cy="1051560"/>
          </a:xfrm>
          <a:prstGeom prst="roundRect">
            <a:avLst>
              <a:gd name="adj" fmla="val 10435"/>
            </a:avLst>
          </a:prstGeom>
          <a:solidFill>
            <a:srgbClr val="0A4595"/>
          </a:solidFill>
          <a:ln/>
          <a:effectLst>
            <a:outerShdw blurRad="101600" dist="38100" dir="5400000" algn="bl" rotWithShape="0">
              <a:srgbClr val="1B2A3D">
                <a:alpha val="2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731520" y="2016252"/>
            <a:ext cx="768096" cy="768096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/home/claude/cafaz/icon_pediatria_0A459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2153412"/>
            <a:ext cx="493776" cy="49377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783080" y="2002536"/>
            <a:ext cx="5669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PEDIATRIA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1783080" y="2377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Hospitalar / Pronto Atendimento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1783080" y="2624328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</a:t>
            </a:r>
            <a:r>
              <a:rPr lang="en-US" sz="13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Otoclinica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Sul e Hospital São Raimundo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9400032" y="2180844"/>
            <a:ext cx="1920240" cy="438912"/>
          </a:xfrm>
          <a:prstGeom prst="roundRect">
            <a:avLst>
              <a:gd name="adj" fmla="val 50000"/>
            </a:avLst>
          </a:prstGeom>
          <a:solidFill>
            <a:srgbClr val="C1272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1"/>
          <p:cNvSpPr txBox="1"/>
          <p:nvPr/>
        </p:nvSpPr>
        <p:spPr>
          <a:xfrm>
            <a:off x="9400032" y="2180844"/>
            <a:ext cx="1920240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especial para crianças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502920" y="3246120"/>
            <a:ext cx="3557016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3"/>
          <p:cNvSpPr/>
          <p:nvPr/>
        </p:nvSpPr>
        <p:spPr>
          <a:xfrm>
            <a:off x="685800" y="3429000"/>
            <a:ext cx="502920" cy="50292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2" descr="/home/claude/cafaz/icon_clinica_medica_0A459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528" y="3538728"/>
            <a:ext cx="292608" cy="29260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298448" y="3579876"/>
            <a:ext cx="151025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CLÍNICA MÉDICA</a:t>
            </a:r>
            <a:endParaRPr lang="en-US" sz="1300" dirty="0"/>
          </a:p>
        </p:txBody>
      </p:sp>
      <p:sp>
        <p:nvSpPr>
          <p:cNvPr id="20" name="Text 15"/>
          <p:cNvSpPr txBox="1"/>
          <p:nvPr/>
        </p:nvSpPr>
        <p:spPr>
          <a:xfrm>
            <a:off x="685800" y="4187952"/>
            <a:ext cx="31912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Pronto Atendimento</a:t>
            </a:r>
            <a:endParaRPr lang="en-US" sz="950" dirty="0"/>
          </a:p>
        </p:txBody>
      </p:sp>
      <p:sp>
        <p:nvSpPr>
          <p:cNvPr id="21" name="Text 16"/>
          <p:cNvSpPr txBox="1"/>
          <p:nvPr/>
        </p:nvSpPr>
        <p:spPr>
          <a:xfrm>
            <a:off x="685800" y="4416552"/>
            <a:ext cx="31912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São Raimundo · ICC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4315968" y="3246120"/>
            <a:ext cx="3557016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Shape 18"/>
          <p:cNvSpPr/>
          <p:nvPr/>
        </p:nvSpPr>
        <p:spPr>
          <a:xfrm>
            <a:off x="4498848" y="3429000"/>
            <a:ext cx="502920" cy="50292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3" descr="/home/claude/cafaz/icon_ortopedia_0A459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8576" y="3538728"/>
            <a:ext cx="292608" cy="292608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5120640" y="3488436"/>
            <a:ext cx="2642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ORTOPEDIA E</a:t>
            </a:r>
            <a:endParaRPr lang="en-US" sz="13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TRAUMATOLOGIA</a:t>
            </a:r>
            <a:endParaRPr lang="en-US" sz="1300" dirty="0"/>
          </a:p>
        </p:txBody>
      </p:sp>
      <p:sp>
        <p:nvSpPr>
          <p:cNvPr id="26" name="Text 20"/>
          <p:cNvSpPr txBox="1"/>
          <p:nvPr/>
        </p:nvSpPr>
        <p:spPr>
          <a:xfrm>
            <a:off x="4498848" y="4187952"/>
            <a:ext cx="31912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Pronto Atendimento</a:t>
            </a:r>
            <a:endParaRPr lang="en-US" sz="950" dirty="0"/>
          </a:p>
        </p:txBody>
      </p:sp>
      <p:sp>
        <p:nvSpPr>
          <p:cNvPr id="27" name="Text 21"/>
          <p:cNvSpPr txBox="1"/>
          <p:nvPr/>
        </p:nvSpPr>
        <p:spPr>
          <a:xfrm>
            <a:off x="4498848" y="4416552"/>
            <a:ext cx="31912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São Raimundo</a:t>
            </a:r>
            <a:endParaRPr lang="en-US" sz="1050" dirty="0"/>
          </a:p>
        </p:txBody>
      </p:sp>
      <p:sp>
        <p:nvSpPr>
          <p:cNvPr id="28" name="Shape 22"/>
          <p:cNvSpPr/>
          <p:nvPr/>
        </p:nvSpPr>
        <p:spPr>
          <a:xfrm>
            <a:off x="8129016" y="3246120"/>
            <a:ext cx="3557016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9" name="Shape 23"/>
          <p:cNvSpPr/>
          <p:nvPr/>
        </p:nvSpPr>
        <p:spPr>
          <a:xfrm>
            <a:off x="8311896" y="3429000"/>
            <a:ext cx="502920" cy="50292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0" name="Image 4" descr="/home/claude/cafaz/icon_cardiologia_0A459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1624" y="3538728"/>
            <a:ext cx="292608" cy="292608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8924544" y="3561121"/>
            <a:ext cx="2642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CARDIOLOGIA</a:t>
            </a:r>
            <a:endParaRPr lang="en-US" sz="1300" dirty="0"/>
          </a:p>
        </p:txBody>
      </p:sp>
      <p:sp>
        <p:nvSpPr>
          <p:cNvPr id="32" name="Text 25"/>
          <p:cNvSpPr txBox="1"/>
          <p:nvPr/>
        </p:nvSpPr>
        <p:spPr>
          <a:xfrm>
            <a:off x="8311896" y="4187952"/>
            <a:ext cx="31912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Pronto Atendimento</a:t>
            </a:r>
            <a:endParaRPr lang="en-US" sz="950" dirty="0"/>
          </a:p>
        </p:txBody>
      </p:sp>
      <p:sp>
        <p:nvSpPr>
          <p:cNvPr id="33" name="Text 26"/>
          <p:cNvSpPr txBox="1"/>
          <p:nvPr/>
        </p:nvSpPr>
        <p:spPr>
          <a:xfrm>
            <a:off x="8311896" y="4416552"/>
            <a:ext cx="31912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São Raimundo</a:t>
            </a:r>
            <a:endParaRPr lang="en-US" sz="1050" dirty="0"/>
          </a:p>
        </p:txBody>
      </p:sp>
      <p:sp>
        <p:nvSpPr>
          <p:cNvPr id="34" name="Shape 27"/>
          <p:cNvSpPr/>
          <p:nvPr/>
        </p:nvSpPr>
        <p:spPr>
          <a:xfrm>
            <a:off x="502920" y="5010912"/>
            <a:ext cx="3557016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5" name="Shape 28"/>
          <p:cNvSpPr/>
          <p:nvPr/>
        </p:nvSpPr>
        <p:spPr>
          <a:xfrm>
            <a:off x="685800" y="5193792"/>
            <a:ext cx="502920" cy="50292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6" name="Image 5" descr="/home/claude/cafaz/icon_ginecologia_0A459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528" y="5303520"/>
            <a:ext cx="292608" cy="292608"/>
          </a:xfrm>
          <a:prstGeom prst="rect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1307592" y="5280940"/>
            <a:ext cx="2642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GINECOLOGIA E</a:t>
            </a:r>
            <a:endParaRPr lang="en-US" sz="13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OBSTETRÍCIA</a:t>
            </a:r>
            <a:endParaRPr lang="en-US" sz="1300" dirty="0"/>
          </a:p>
        </p:txBody>
      </p:sp>
      <p:sp>
        <p:nvSpPr>
          <p:cNvPr id="38" name="Text 30"/>
          <p:cNvSpPr txBox="1"/>
          <p:nvPr/>
        </p:nvSpPr>
        <p:spPr>
          <a:xfrm>
            <a:off x="685800" y="5952744"/>
            <a:ext cx="31912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Eletivo e Pronto Atendimento</a:t>
            </a:r>
            <a:endParaRPr lang="en-US" sz="950" dirty="0"/>
          </a:p>
        </p:txBody>
      </p:sp>
      <p:sp>
        <p:nvSpPr>
          <p:cNvPr id="39" name="Text 31"/>
          <p:cNvSpPr txBox="1"/>
          <p:nvPr/>
        </p:nvSpPr>
        <p:spPr>
          <a:xfrm>
            <a:off x="685800" y="6181344"/>
            <a:ext cx="31912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Gastroclínica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15968" y="5010912"/>
            <a:ext cx="3557016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1" name="Shape 33"/>
          <p:cNvSpPr/>
          <p:nvPr/>
        </p:nvSpPr>
        <p:spPr>
          <a:xfrm>
            <a:off x="4498848" y="5193792"/>
            <a:ext cx="502920" cy="50292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2" name="Image 6" descr="/home/claude/cafaz/icon_oftalmologia_0A459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8576" y="5303520"/>
            <a:ext cx="292608" cy="292608"/>
          </a:xfrm>
          <a:prstGeom prst="rect">
            <a:avLst/>
          </a:prstGeom>
        </p:spPr>
      </p:pic>
      <p:sp>
        <p:nvSpPr>
          <p:cNvPr id="43" name="Text 34"/>
          <p:cNvSpPr txBox="1"/>
          <p:nvPr/>
        </p:nvSpPr>
        <p:spPr>
          <a:xfrm>
            <a:off x="5120640" y="5336364"/>
            <a:ext cx="2642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OFTALMOLOGIA</a:t>
            </a:r>
            <a:endParaRPr lang="en-US" sz="1300" dirty="0"/>
          </a:p>
        </p:txBody>
      </p:sp>
      <p:sp>
        <p:nvSpPr>
          <p:cNvPr id="44" name="Text 35"/>
          <p:cNvSpPr txBox="1"/>
          <p:nvPr/>
        </p:nvSpPr>
        <p:spPr>
          <a:xfrm>
            <a:off x="4498848" y="5952744"/>
            <a:ext cx="31912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Hospitalar / Pronto </a:t>
            </a:r>
            <a:r>
              <a:rPr lang="en-US" sz="950" i="1" dirty="0" err="1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Atendimento</a:t>
            </a:r>
            <a:endParaRPr lang="en-US" sz="950" dirty="0"/>
          </a:p>
        </p:txBody>
      </p:sp>
      <p:sp>
        <p:nvSpPr>
          <p:cNvPr id="45" name="Text 36"/>
          <p:cNvSpPr txBox="1"/>
          <p:nvPr/>
        </p:nvSpPr>
        <p:spPr>
          <a:xfrm>
            <a:off x="4498848" y="6181344"/>
            <a:ext cx="31912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de Olhos Leiria de Andrade Ltda.</a:t>
            </a:r>
            <a:endParaRPr lang="en-US" sz="1050" dirty="0"/>
          </a:p>
        </p:txBody>
      </p:sp>
      <p:sp>
        <p:nvSpPr>
          <p:cNvPr id="46" name="Shape 37"/>
          <p:cNvSpPr/>
          <p:nvPr/>
        </p:nvSpPr>
        <p:spPr>
          <a:xfrm>
            <a:off x="8129016" y="5010912"/>
            <a:ext cx="3557016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7" name="Shape 38"/>
          <p:cNvSpPr/>
          <p:nvPr/>
        </p:nvSpPr>
        <p:spPr>
          <a:xfrm>
            <a:off x="8311896" y="5193792"/>
            <a:ext cx="502920" cy="50292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8" name="Image 7" descr="/home/claude/cafaz/icon_psiquiatria_0A459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1624" y="5303520"/>
            <a:ext cx="292608" cy="292608"/>
          </a:xfrm>
          <a:prstGeom prst="rect">
            <a:avLst/>
          </a:prstGeom>
        </p:spPr>
      </p:pic>
      <p:sp>
        <p:nvSpPr>
          <p:cNvPr id="49" name="Text 39"/>
          <p:cNvSpPr txBox="1"/>
          <p:nvPr/>
        </p:nvSpPr>
        <p:spPr>
          <a:xfrm>
            <a:off x="8970264" y="5262372"/>
            <a:ext cx="2642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INTERNAÇÃO</a:t>
            </a:r>
            <a:endParaRPr lang="en-US" sz="13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PSIQUIÁTRICA</a:t>
            </a:r>
            <a:endParaRPr lang="en-US" sz="1300" dirty="0"/>
          </a:p>
        </p:txBody>
      </p:sp>
      <p:sp>
        <p:nvSpPr>
          <p:cNvPr id="50" name="Text 40"/>
          <p:cNvSpPr txBox="1"/>
          <p:nvPr/>
        </p:nvSpPr>
        <p:spPr>
          <a:xfrm>
            <a:off x="8311896" y="5952744"/>
            <a:ext cx="31912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Internação</a:t>
            </a:r>
            <a:endParaRPr lang="en-US" sz="950" dirty="0"/>
          </a:p>
        </p:txBody>
      </p:sp>
      <p:sp>
        <p:nvSpPr>
          <p:cNvPr id="51" name="Text 41"/>
          <p:cNvSpPr txBox="1"/>
          <p:nvPr/>
        </p:nvSpPr>
        <p:spPr>
          <a:xfrm>
            <a:off x="8311896" y="6181344"/>
            <a:ext cx="31912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 Saúde Mental</a:t>
            </a:r>
            <a:endParaRPr lang="en-US" sz="1050" dirty="0"/>
          </a:p>
        </p:txBody>
      </p:sp>
      <p:sp>
        <p:nvSpPr>
          <p:cNvPr id="52" name="Text 42"/>
          <p:cNvSpPr txBox="1"/>
          <p:nvPr/>
        </p:nvSpPr>
        <p:spPr>
          <a:xfrm>
            <a:off x="502920" y="647395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sujeita a </a:t>
            </a:r>
            <a:r>
              <a:rPr lang="en-US" sz="900" dirty="0" err="1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atualizações</a:t>
            </a:r>
            <a:r>
              <a:rPr lang="en-US" sz="90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cafaz/logo_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74320"/>
            <a:ext cx="507121" cy="38404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119769" y="283464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A45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CAFAZ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1119769" y="539496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20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FAMÍLIA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02920" y="868680"/>
            <a:ext cx="111831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730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Rede Própria Cafaz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02920" y="1371600"/>
            <a:ext cx="11183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Profissionais para cuidar da saúde da sua família em diferentes momentos.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02920" y="1874520"/>
            <a:ext cx="2658618" cy="1389888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685800" y="2057400"/>
            <a:ext cx="420624" cy="42062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/home/claude/cafaz/icon_ortopedia_0A459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2148840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216152" y="2208276"/>
            <a:ext cx="17899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ORTOPEDIA</a:t>
            </a:r>
            <a:endParaRPr lang="en-US" sz="1150" dirty="0"/>
          </a:p>
        </p:txBody>
      </p:sp>
      <p:sp>
        <p:nvSpPr>
          <p:cNvPr id="12" name="Text 8"/>
          <p:cNvSpPr txBox="1"/>
          <p:nvPr/>
        </p:nvSpPr>
        <p:spPr>
          <a:xfrm>
            <a:off x="685800" y="2532888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Roberto Mendes Rodrigues</a:t>
            </a:r>
            <a:endParaRPr lang="en-US" sz="950" dirty="0"/>
          </a:p>
        </p:txBody>
      </p:sp>
      <p:sp>
        <p:nvSpPr>
          <p:cNvPr id="13" name="Shape 9"/>
          <p:cNvSpPr/>
          <p:nvPr/>
        </p:nvSpPr>
        <p:spPr>
          <a:xfrm>
            <a:off x="3344418" y="1874520"/>
            <a:ext cx="2658618" cy="1389888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0"/>
          <p:cNvSpPr/>
          <p:nvPr/>
        </p:nvSpPr>
        <p:spPr>
          <a:xfrm>
            <a:off x="3527298" y="2057400"/>
            <a:ext cx="420624" cy="42062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5" name="Image 2" descr="/home/claude/cafaz/icon_geriatria_0A459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8738" y="2148840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067937" y="2221992"/>
            <a:ext cx="17899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GERIATRIA</a:t>
            </a:r>
            <a:endParaRPr lang="en-US" sz="1150" dirty="0"/>
          </a:p>
        </p:txBody>
      </p:sp>
      <p:sp>
        <p:nvSpPr>
          <p:cNvPr id="17" name="Text 12"/>
          <p:cNvSpPr txBox="1"/>
          <p:nvPr/>
        </p:nvSpPr>
        <p:spPr>
          <a:xfrm>
            <a:off x="3527298" y="2532888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Ronaldo Pontes Barreira</a:t>
            </a:r>
            <a:endParaRPr lang="en-US" sz="950" dirty="0"/>
          </a:p>
        </p:txBody>
      </p:sp>
      <p:sp>
        <p:nvSpPr>
          <p:cNvPr id="18" name="Shape 13"/>
          <p:cNvSpPr/>
          <p:nvPr/>
        </p:nvSpPr>
        <p:spPr>
          <a:xfrm>
            <a:off x="6185916" y="1874520"/>
            <a:ext cx="2658618" cy="1389888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4"/>
          <p:cNvSpPr/>
          <p:nvPr/>
        </p:nvSpPr>
        <p:spPr>
          <a:xfrm>
            <a:off x="6368796" y="2057400"/>
            <a:ext cx="420624" cy="42062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3" descr="/home/claude/cafaz/icon_clinico_geral_0A459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0236" y="2148840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922008" y="2212941"/>
            <a:ext cx="17899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CLÍNICO GERAL</a:t>
            </a:r>
            <a:endParaRPr lang="en-US" sz="1150" dirty="0"/>
          </a:p>
        </p:txBody>
      </p:sp>
      <p:sp>
        <p:nvSpPr>
          <p:cNvPr id="22" name="Text 16"/>
          <p:cNvSpPr txBox="1"/>
          <p:nvPr/>
        </p:nvSpPr>
        <p:spPr>
          <a:xfrm>
            <a:off x="6368796" y="2532888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Ronaldo Pontes Barreira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9027414" y="1874520"/>
            <a:ext cx="2658618" cy="1389888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4" name="Shape 18"/>
          <p:cNvSpPr/>
          <p:nvPr/>
        </p:nvSpPr>
        <p:spPr>
          <a:xfrm>
            <a:off x="9210294" y="2057400"/>
            <a:ext cx="420624" cy="42062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5" name="Image 4" descr="/home/claude/cafaz/icon_cardiologia_0A459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1734" y="2148840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9740646" y="2208276"/>
            <a:ext cx="17899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CARDIOLOGIA</a:t>
            </a:r>
            <a:endParaRPr lang="en-US" sz="1150" dirty="0"/>
          </a:p>
        </p:txBody>
      </p:sp>
      <p:sp>
        <p:nvSpPr>
          <p:cNvPr id="27" name="Text 20"/>
          <p:cNvSpPr txBox="1"/>
          <p:nvPr/>
        </p:nvSpPr>
        <p:spPr>
          <a:xfrm>
            <a:off x="9210294" y="2532888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Lucas Carvalho de Oliveira</a:t>
            </a:r>
            <a:endParaRPr lang="en-US" sz="950" dirty="0"/>
          </a:p>
        </p:txBody>
      </p:sp>
      <p:sp>
        <p:nvSpPr>
          <p:cNvPr id="28" name="Text 21"/>
          <p:cNvSpPr txBox="1"/>
          <p:nvPr/>
        </p:nvSpPr>
        <p:spPr>
          <a:xfrm>
            <a:off x="9210294" y="2752344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Tatiana Santos Vieira</a:t>
            </a:r>
            <a:endParaRPr lang="en-US" sz="950" dirty="0"/>
          </a:p>
        </p:txBody>
      </p:sp>
      <p:sp>
        <p:nvSpPr>
          <p:cNvPr id="29" name="Shape 22"/>
          <p:cNvSpPr/>
          <p:nvPr/>
        </p:nvSpPr>
        <p:spPr>
          <a:xfrm>
            <a:off x="502920" y="3447288"/>
            <a:ext cx="2658618" cy="1389888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0" name="Shape 23"/>
          <p:cNvSpPr/>
          <p:nvPr/>
        </p:nvSpPr>
        <p:spPr>
          <a:xfrm>
            <a:off x="685800" y="3630168"/>
            <a:ext cx="420624" cy="42062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1" name="Image 5" descr="/home/claude/cafaz/icon_urologia_0A459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" y="3721608"/>
            <a:ext cx="237744" cy="237744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1216152" y="3758184"/>
            <a:ext cx="17899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UROLOGIA</a:t>
            </a:r>
            <a:endParaRPr lang="en-US" sz="1150" dirty="0"/>
          </a:p>
        </p:txBody>
      </p:sp>
      <p:sp>
        <p:nvSpPr>
          <p:cNvPr id="33" name="Text 25"/>
          <p:cNvSpPr txBox="1"/>
          <p:nvPr/>
        </p:nvSpPr>
        <p:spPr>
          <a:xfrm>
            <a:off x="685800" y="4105656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Leonardo Araújo Pessoa de Andrade</a:t>
            </a:r>
            <a:endParaRPr lang="en-US" sz="950" dirty="0"/>
          </a:p>
        </p:txBody>
      </p:sp>
      <p:sp>
        <p:nvSpPr>
          <p:cNvPr id="34" name="Shape 26"/>
          <p:cNvSpPr/>
          <p:nvPr/>
        </p:nvSpPr>
        <p:spPr>
          <a:xfrm>
            <a:off x="3344418" y="3447288"/>
            <a:ext cx="2658618" cy="1389888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5" name="Shape 27"/>
          <p:cNvSpPr/>
          <p:nvPr/>
        </p:nvSpPr>
        <p:spPr>
          <a:xfrm>
            <a:off x="3527298" y="3630168"/>
            <a:ext cx="420624" cy="42062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6" name="Image 6" descr="/home/claude/cafaz/icon_mastologia_0A459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8738" y="3721608"/>
            <a:ext cx="237744" cy="237744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4067937" y="3758184"/>
            <a:ext cx="17899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MASTOLOGIA</a:t>
            </a:r>
            <a:endParaRPr lang="en-US" sz="1150" dirty="0"/>
          </a:p>
        </p:txBody>
      </p:sp>
      <p:sp>
        <p:nvSpPr>
          <p:cNvPr id="38" name="Text 29"/>
          <p:cNvSpPr txBox="1"/>
          <p:nvPr/>
        </p:nvSpPr>
        <p:spPr>
          <a:xfrm>
            <a:off x="3527298" y="4105656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Ercio Ferreira Gomes</a:t>
            </a:r>
            <a:endParaRPr lang="en-US" sz="950" dirty="0"/>
          </a:p>
        </p:txBody>
      </p:sp>
      <p:sp>
        <p:nvSpPr>
          <p:cNvPr id="39" name="Shape 30"/>
          <p:cNvSpPr/>
          <p:nvPr/>
        </p:nvSpPr>
        <p:spPr>
          <a:xfrm>
            <a:off x="6185916" y="3447288"/>
            <a:ext cx="2658618" cy="1389888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0" name="Shape 31"/>
          <p:cNvSpPr/>
          <p:nvPr/>
        </p:nvSpPr>
        <p:spPr>
          <a:xfrm>
            <a:off x="6368796" y="3630168"/>
            <a:ext cx="420624" cy="42062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1" name="Image 7" descr="/home/claude/cafaz/icon_dor_0A459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0236" y="3721608"/>
            <a:ext cx="237744" cy="237744"/>
          </a:xfrm>
          <a:prstGeom prst="rect">
            <a:avLst/>
          </a:prstGeom>
        </p:spPr>
      </p:pic>
      <p:sp>
        <p:nvSpPr>
          <p:cNvPr id="42" name="Text 32"/>
          <p:cNvSpPr txBox="1"/>
          <p:nvPr/>
        </p:nvSpPr>
        <p:spPr>
          <a:xfrm>
            <a:off x="6899148" y="3758184"/>
            <a:ext cx="17899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MEDICINA DA DOR</a:t>
            </a:r>
            <a:endParaRPr lang="en-US" sz="1150" dirty="0"/>
          </a:p>
        </p:txBody>
      </p:sp>
      <p:sp>
        <p:nvSpPr>
          <p:cNvPr id="43" name="Text 33"/>
          <p:cNvSpPr txBox="1"/>
          <p:nvPr/>
        </p:nvSpPr>
        <p:spPr>
          <a:xfrm>
            <a:off x="6368796" y="4105656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Rennan Alves Campelo Bessa</a:t>
            </a:r>
            <a:endParaRPr lang="en-US" sz="950" dirty="0"/>
          </a:p>
        </p:txBody>
      </p:sp>
      <p:sp>
        <p:nvSpPr>
          <p:cNvPr id="44" name="Text 34"/>
          <p:cNvSpPr txBox="1"/>
          <p:nvPr/>
        </p:nvSpPr>
        <p:spPr>
          <a:xfrm>
            <a:off x="6368796" y="4325112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Danielle M. de Queiroz Macedo Sales</a:t>
            </a:r>
            <a:endParaRPr lang="en-US" sz="950" dirty="0"/>
          </a:p>
        </p:txBody>
      </p:sp>
      <p:sp>
        <p:nvSpPr>
          <p:cNvPr id="45" name="Shape 35"/>
          <p:cNvSpPr/>
          <p:nvPr/>
        </p:nvSpPr>
        <p:spPr>
          <a:xfrm>
            <a:off x="9027414" y="3447288"/>
            <a:ext cx="2658618" cy="1389888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6" name="Shape 36"/>
          <p:cNvSpPr/>
          <p:nvPr/>
        </p:nvSpPr>
        <p:spPr>
          <a:xfrm>
            <a:off x="9210294" y="3630168"/>
            <a:ext cx="420624" cy="42062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7" name="Image 8" descr="/home/claude/cafaz/icon_psiquiatria_0A4595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01734" y="3721608"/>
            <a:ext cx="237744" cy="237744"/>
          </a:xfrm>
          <a:prstGeom prst="rect">
            <a:avLst/>
          </a:prstGeom>
        </p:spPr>
      </p:pic>
      <p:sp>
        <p:nvSpPr>
          <p:cNvPr id="48" name="Text 37"/>
          <p:cNvSpPr txBox="1"/>
          <p:nvPr/>
        </p:nvSpPr>
        <p:spPr>
          <a:xfrm>
            <a:off x="9740646" y="3758930"/>
            <a:ext cx="17899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PSIQUIATRIA</a:t>
            </a:r>
            <a:endParaRPr lang="en-US" sz="1150" dirty="0"/>
          </a:p>
        </p:txBody>
      </p:sp>
      <p:sp>
        <p:nvSpPr>
          <p:cNvPr id="49" name="Text 38"/>
          <p:cNvSpPr txBox="1"/>
          <p:nvPr/>
        </p:nvSpPr>
        <p:spPr>
          <a:xfrm>
            <a:off x="9210294" y="4105656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Igor Melo Martins</a:t>
            </a:r>
            <a:endParaRPr lang="en-US" sz="950" dirty="0"/>
          </a:p>
        </p:txBody>
      </p:sp>
      <p:sp>
        <p:nvSpPr>
          <p:cNvPr id="50" name="Text 39"/>
          <p:cNvSpPr txBox="1"/>
          <p:nvPr/>
        </p:nvSpPr>
        <p:spPr>
          <a:xfrm>
            <a:off x="9210294" y="4325112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Rafael Sindeaux Ferreira</a:t>
            </a:r>
            <a:endParaRPr lang="en-US" sz="950" dirty="0"/>
          </a:p>
        </p:txBody>
      </p:sp>
      <p:sp>
        <p:nvSpPr>
          <p:cNvPr id="51" name="Text 40"/>
          <p:cNvSpPr txBox="1"/>
          <p:nvPr/>
        </p:nvSpPr>
        <p:spPr>
          <a:xfrm>
            <a:off x="9210294" y="4544568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Ciane Lara dos Santos Rodrigues</a:t>
            </a:r>
            <a:endParaRPr lang="en-US" sz="950" dirty="0"/>
          </a:p>
        </p:txBody>
      </p:sp>
      <p:sp>
        <p:nvSpPr>
          <p:cNvPr id="52" name="Shape 41"/>
          <p:cNvSpPr/>
          <p:nvPr/>
        </p:nvSpPr>
        <p:spPr>
          <a:xfrm>
            <a:off x="502920" y="5020056"/>
            <a:ext cx="2658618" cy="1389888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3" name="Shape 42"/>
          <p:cNvSpPr/>
          <p:nvPr/>
        </p:nvSpPr>
        <p:spPr>
          <a:xfrm>
            <a:off x="685800" y="5202936"/>
            <a:ext cx="420624" cy="42062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4" name="Image 9" descr="/home/claude/cafaz/icon_nutricao_0A459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7240" y="5294376"/>
            <a:ext cx="237744" cy="237744"/>
          </a:xfrm>
          <a:prstGeom prst="rect">
            <a:avLst/>
          </a:prstGeom>
        </p:spPr>
      </p:pic>
      <p:sp>
        <p:nvSpPr>
          <p:cNvPr id="55" name="Text 43"/>
          <p:cNvSpPr txBox="1"/>
          <p:nvPr/>
        </p:nvSpPr>
        <p:spPr>
          <a:xfrm>
            <a:off x="1216152" y="5294376"/>
            <a:ext cx="17899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NUTRIÇÃO</a:t>
            </a:r>
            <a:endParaRPr lang="en-US" sz="1150" dirty="0"/>
          </a:p>
        </p:txBody>
      </p:sp>
      <p:sp>
        <p:nvSpPr>
          <p:cNvPr id="56" name="Text 44"/>
          <p:cNvSpPr txBox="1"/>
          <p:nvPr/>
        </p:nvSpPr>
        <p:spPr>
          <a:xfrm>
            <a:off x="685800" y="5678424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Raveny Cavalcante de Oliveira</a:t>
            </a:r>
            <a:endParaRPr lang="en-US" sz="950" dirty="0"/>
          </a:p>
        </p:txBody>
      </p:sp>
      <p:sp>
        <p:nvSpPr>
          <p:cNvPr id="57" name="Text 45"/>
          <p:cNvSpPr txBox="1"/>
          <p:nvPr/>
        </p:nvSpPr>
        <p:spPr>
          <a:xfrm>
            <a:off x="685800" y="5897880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Gabriela de Vasconcelos Carneiro</a:t>
            </a:r>
            <a:endParaRPr lang="en-US" sz="950" dirty="0"/>
          </a:p>
        </p:txBody>
      </p:sp>
      <p:sp>
        <p:nvSpPr>
          <p:cNvPr id="58" name="Shape 46"/>
          <p:cNvSpPr/>
          <p:nvPr/>
        </p:nvSpPr>
        <p:spPr>
          <a:xfrm>
            <a:off x="3344418" y="5020056"/>
            <a:ext cx="2658618" cy="1389888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9" name="Shape 47"/>
          <p:cNvSpPr/>
          <p:nvPr/>
        </p:nvSpPr>
        <p:spPr>
          <a:xfrm>
            <a:off x="3527298" y="5202936"/>
            <a:ext cx="420624" cy="42062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0" name="Image 10" descr="/home/claude/cafaz/icon_endocrino_0A459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18738" y="5294376"/>
            <a:ext cx="237744" cy="237744"/>
          </a:xfrm>
          <a:prstGeom prst="rect">
            <a:avLst/>
          </a:prstGeom>
        </p:spPr>
      </p:pic>
      <p:sp>
        <p:nvSpPr>
          <p:cNvPr id="61" name="Text 48"/>
          <p:cNvSpPr txBox="1"/>
          <p:nvPr/>
        </p:nvSpPr>
        <p:spPr>
          <a:xfrm>
            <a:off x="4039362" y="5290830"/>
            <a:ext cx="17899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ENDOCRINOLOGIA</a:t>
            </a:r>
            <a:endParaRPr lang="en-US" sz="1150" dirty="0"/>
          </a:p>
        </p:txBody>
      </p:sp>
      <p:sp>
        <p:nvSpPr>
          <p:cNvPr id="62" name="Text 49"/>
          <p:cNvSpPr txBox="1"/>
          <p:nvPr/>
        </p:nvSpPr>
        <p:spPr>
          <a:xfrm>
            <a:off x="3527298" y="5678424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Aline Teixeira Melo</a:t>
            </a:r>
            <a:endParaRPr lang="en-US" sz="950" dirty="0"/>
          </a:p>
        </p:txBody>
      </p:sp>
      <p:sp>
        <p:nvSpPr>
          <p:cNvPr id="63" name="Text 50"/>
          <p:cNvSpPr txBox="1"/>
          <p:nvPr/>
        </p:nvSpPr>
        <p:spPr>
          <a:xfrm>
            <a:off x="3527298" y="5897880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Ana Paula Abreu Martins Sales</a:t>
            </a:r>
            <a:endParaRPr lang="en-US" sz="950" dirty="0"/>
          </a:p>
        </p:txBody>
      </p:sp>
      <p:sp>
        <p:nvSpPr>
          <p:cNvPr id="64" name="Shape 51"/>
          <p:cNvSpPr/>
          <p:nvPr/>
        </p:nvSpPr>
        <p:spPr>
          <a:xfrm>
            <a:off x="6185916" y="5020056"/>
            <a:ext cx="2658618" cy="1389888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65" name="Shape 52"/>
          <p:cNvSpPr/>
          <p:nvPr/>
        </p:nvSpPr>
        <p:spPr>
          <a:xfrm>
            <a:off x="6368796" y="5202936"/>
            <a:ext cx="420624" cy="42062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6" name="Image 11" descr="/home/claude/cafaz/icon_dermatologia_0A459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0236" y="5294376"/>
            <a:ext cx="237744" cy="237744"/>
          </a:xfrm>
          <a:prstGeom prst="rect">
            <a:avLst/>
          </a:prstGeom>
        </p:spPr>
      </p:pic>
      <p:sp>
        <p:nvSpPr>
          <p:cNvPr id="67" name="Text 53"/>
          <p:cNvSpPr txBox="1"/>
          <p:nvPr/>
        </p:nvSpPr>
        <p:spPr>
          <a:xfrm>
            <a:off x="6890004" y="5323860"/>
            <a:ext cx="17899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DERMATOLOGIA</a:t>
            </a:r>
            <a:endParaRPr lang="en-US" sz="1150" dirty="0"/>
          </a:p>
        </p:txBody>
      </p:sp>
      <p:sp>
        <p:nvSpPr>
          <p:cNvPr id="68" name="Text 54"/>
          <p:cNvSpPr txBox="1"/>
          <p:nvPr/>
        </p:nvSpPr>
        <p:spPr>
          <a:xfrm>
            <a:off x="6368796" y="5678424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Breno Fonseca de Souza</a:t>
            </a:r>
            <a:endParaRPr lang="en-US" sz="950" dirty="0"/>
          </a:p>
        </p:txBody>
      </p:sp>
      <p:sp>
        <p:nvSpPr>
          <p:cNvPr id="69" name="Shape 55"/>
          <p:cNvSpPr/>
          <p:nvPr/>
        </p:nvSpPr>
        <p:spPr>
          <a:xfrm>
            <a:off x="9027414" y="5020056"/>
            <a:ext cx="2658618" cy="1389888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0" name="Shape 56"/>
          <p:cNvSpPr/>
          <p:nvPr/>
        </p:nvSpPr>
        <p:spPr>
          <a:xfrm>
            <a:off x="9210294" y="5202936"/>
            <a:ext cx="420624" cy="42062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71" name="Image 12" descr="/home/claude/cafaz/icon_fisioterapia_0A459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01734" y="5294376"/>
            <a:ext cx="237744" cy="237744"/>
          </a:xfrm>
          <a:prstGeom prst="rect">
            <a:avLst/>
          </a:prstGeom>
        </p:spPr>
      </p:pic>
      <p:sp>
        <p:nvSpPr>
          <p:cNvPr id="72" name="Text 57"/>
          <p:cNvSpPr txBox="1"/>
          <p:nvPr/>
        </p:nvSpPr>
        <p:spPr>
          <a:xfrm>
            <a:off x="9731502" y="5327406"/>
            <a:ext cx="17899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FISIOTERAPIA E PSICOLOGIA</a:t>
            </a:r>
            <a:endParaRPr lang="en-US" sz="1150" dirty="0"/>
          </a:p>
        </p:txBody>
      </p:sp>
      <p:sp>
        <p:nvSpPr>
          <p:cNvPr id="73" name="Text 58"/>
          <p:cNvSpPr txBox="1"/>
          <p:nvPr/>
        </p:nvSpPr>
        <p:spPr>
          <a:xfrm>
            <a:off x="9210294" y="5678424"/>
            <a:ext cx="231114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Diversos</a:t>
            </a:r>
            <a:endParaRPr lang="en-US" sz="950" dirty="0"/>
          </a:p>
        </p:txBody>
      </p:sp>
      <p:sp>
        <p:nvSpPr>
          <p:cNvPr id="74" name="Text 59"/>
          <p:cNvSpPr txBox="1"/>
          <p:nvPr/>
        </p:nvSpPr>
        <p:spPr>
          <a:xfrm>
            <a:off x="502920" y="647395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sujeita a atualizações. 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cafaz/logo_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01168"/>
            <a:ext cx="507121" cy="38404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119769" y="21031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A45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CAFAZ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1119769" y="466344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20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FAMÍLIA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02920" y="658368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730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Rede Credenciada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502920" y="1078992"/>
            <a:ext cx="11183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Serviços de laboratório, </a:t>
            </a:r>
            <a:r>
              <a:rPr lang="en-US" sz="1250" i="1" dirty="0" err="1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imagem</a:t>
            </a:r>
            <a:r>
              <a:rPr lang="en-US" sz="12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 i="1" dirty="0" err="1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terapias</a:t>
            </a:r>
            <a:r>
              <a:rPr lang="en-US" sz="12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i="1" dirty="0" err="1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especiais</a:t>
            </a:r>
            <a:r>
              <a:rPr lang="en-US" sz="12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50" i="1" dirty="0" err="1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consultas</a:t>
            </a:r>
            <a:r>
              <a:rPr lang="en-US" sz="12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i="1" dirty="0" err="1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eletivas</a:t>
            </a:r>
            <a:r>
              <a:rPr lang="en-US" sz="12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50" i="1" dirty="0" err="1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exames</a:t>
            </a:r>
            <a:r>
              <a:rPr lang="en-US" sz="12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à disposição da sua família.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02920" y="1444752"/>
            <a:ext cx="3544824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722376" y="1645920"/>
            <a:ext cx="374904" cy="37490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/home/claude/cafaz/icon_laboratorio_0A459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55" y="1728399"/>
            <a:ext cx="209946" cy="20994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172261" y="1645920"/>
            <a:ext cx="263042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Serviços</a:t>
            </a:r>
            <a:r>
              <a:rPr lang="en-US" sz="1300" dirty="0"/>
              <a:t> </a:t>
            </a:r>
            <a:r>
              <a:rPr lang="en-US" sz="1300" b="1" dirty="0" err="1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Laboratoriais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2103120"/>
            <a:ext cx="3041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00" dirty="0">
                <a:solidFill>
                  <a:srgbClr val="3E7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PRESTADOR PRINCIPAL</a:t>
            </a:r>
            <a:endParaRPr lang="en-US" sz="950" dirty="0"/>
          </a:p>
        </p:txBody>
      </p:sp>
      <p:sp>
        <p:nvSpPr>
          <p:cNvPr id="13" name="Text 9"/>
          <p:cNvSpPr txBox="1"/>
          <p:nvPr/>
        </p:nvSpPr>
        <p:spPr>
          <a:xfrm>
            <a:off x="777240" y="2304288"/>
            <a:ext cx="3041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 err="1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Laboratório</a:t>
            </a:r>
            <a:r>
              <a:rPr lang="en-US" sz="1050" b="1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Samuel Pessoa</a:t>
            </a:r>
            <a:endParaRPr lang="en-US" sz="1050" dirty="0"/>
          </a:p>
        </p:txBody>
      </p:sp>
      <p:sp>
        <p:nvSpPr>
          <p:cNvPr id="14" name="Text 10"/>
          <p:cNvSpPr txBox="1"/>
          <p:nvPr/>
        </p:nvSpPr>
        <p:spPr>
          <a:xfrm>
            <a:off x="777240" y="2578608"/>
            <a:ext cx="3041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00" dirty="0">
                <a:solidFill>
                  <a:srgbClr val="3E7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UNIDADES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777240" y="2834640"/>
            <a:ext cx="54864" cy="54864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2"/>
          <p:cNvSpPr txBox="1"/>
          <p:nvPr/>
        </p:nvSpPr>
        <p:spPr>
          <a:xfrm>
            <a:off x="905255" y="2799208"/>
            <a:ext cx="1390075" cy="102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900" dirty="0" err="1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</a:t>
            </a:r>
            <a:r>
              <a:rPr lang="en-US" sz="9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Dionísio Torres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777240" y="3003804"/>
            <a:ext cx="54864" cy="54864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4"/>
          <p:cNvSpPr txBox="1"/>
          <p:nvPr/>
        </p:nvSpPr>
        <p:spPr>
          <a:xfrm>
            <a:off x="905256" y="2958465"/>
            <a:ext cx="2913888" cy="214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900" dirty="0" err="1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</a:t>
            </a:r>
            <a:r>
              <a:rPr lang="en-US" sz="9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Rui Barbosa</a:t>
            </a:r>
            <a:endParaRPr lang="en-US" sz="900" dirty="0"/>
          </a:p>
        </p:txBody>
      </p:sp>
      <p:sp>
        <p:nvSpPr>
          <p:cNvPr id="19" name="Shape 15"/>
          <p:cNvSpPr/>
          <p:nvPr/>
        </p:nvSpPr>
        <p:spPr>
          <a:xfrm>
            <a:off x="777240" y="3172968"/>
            <a:ext cx="54864" cy="54864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6"/>
          <p:cNvSpPr txBox="1"/>
          <p:nvPr/>
        </p:nvSpPr>
        <p:spPr>
          <a:xfrm>
            <a:off x="905256" y="3129535"/>
            <a:ext cx="1647444" cy="121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900" dirty="0" err="1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</a:t>
            </a:r>
            <a:r>
              <a:rPr lang="en-US" sz="9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dirty="0" err="1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Cidade</a:t>
            </a:r>
            <a:r>
              <a:rPr lang="en-US" sz="9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dos </a:t>
            </a:r>
            <a:r>
              <a:rPr lang="en-US" sz="900" dirty="0" err="1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funcionários</a:t>
            </a:r>
            <a:endParaRPr lang="en-US" sz="900" dirty="0"/>
          </a:p>
        </p:txBody>
      </p:sp>
      <p:sp>
        <p:nvSpPr>
          <p:cNvPr id="21" name="Shape 17"/>
          <p:cNvSpPr/>
          <p:nvPr/>
        </p:nvSpPr>
        <p:spPr>
          <a:xfrm>
            <a:off x="777240" y="3342132"/>
            <a:ext cx="54864" cy="54864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18"/>
          <p:cNvSpPr txBox="1"/>
          <p:nvPr/>
        </p:nvSpPr>
        <p:spPr>
          <a:xfrm>
            <a:off x="905256" y="3298698"/>
            <a:ext cx="2913888" cy="214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5000"/>
              </a:lnSpc>
            </a:pPr>
            <a:r>
              <a:rPr lang="en-US" sz="900" dirty="0" err="1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</a:t>
            </a:r>
            <a:r>
              <a:rPr lang="en-US" sz="9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Bezerra de Menezes</a:t>
            </a:r>
            <a:endParaRPr lang="en-US" sz="900" dirty="0"/>
          </a:p>
          <a:p>
            <a:pPr marL="0" indent="0" algn="l">
              <a:lnSpc>
                <a:spcPct val="95000"/>
              </a:lnSpc>
              <a:buNone/>
            </a:pPr>
            <a:endParaRPr lang="en-US" sz="900" dirty="0"/>
          </a:p>
        </p:txBody>
      </p:sp>
      <p:sp>
        <p:nvSpPr>
          <p:cNvPr id="23" name="Shape 19"/>
          <p:cNvSpPr/>
          <p:nvPr/>
        </p:nvSpPr>
        <p:spPr>
          <a:xfrm>
            <a:off x="777240" y="3511296"/>
            <a:ext cx="54864" cy="54864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Text 20"/>
          <p:cNvSpPr txBox="1"/>
          <p:nvPr/>
        </p:nvSpPr>
        <p:spPr>
          <a:xfrm>
            <a:off x="905256" y="3458718"/>
            <a:ext cx="2913888" cy="214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9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demais unidades</a:t>
            </a:r>
            <a:endParaRPr lang="en-US" sz="900" dirty="0"/>
          </a:p>
        </p:txBody>
      </p:sp>
      <p:sp>
        <p:nvSpPr>
          <p:cNvPr id="25" name="Shape 21"/>
          <p:cNvSpPr/>
          <p:nvPr/>
        </p:nvSpPr>
        <p:spPr>
          <a:xfrm>
            <a:off x="4322064" y="1444752"/>
            <a:ext cx="3544824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26" name="Shape 22"/>
          <p:cNvSpPr/>
          <p:nvPr/>
        </p:nvSpPr>
        <p:spPr>
          <a:xfrm>
            <a:off x="4541520" y="1645920"/>
            <a:ext cx="374904" cy="37490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7" name="Image 2" descr="/home/claude/cafaz/icon_imagem_0A459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3999" y="1728399"/>
            <a:ext cx="209946" cy="209946"/>
          </a:xfrm>
          <a:prstGeom prst="rect">
            <a:avLst/>
          </a:prstGeom>
        </p:spPr>
      </p:pic>
      <p:sp>
        <p:nvSpPr>
          <p:cNvPr id="28" name="Text 23"/>
          <p:cNvSpPr txBox="1"/>
          <p:nvPr/>
        </p:nvSpPr>
        <p:spPr>
          <a:xfrm>
            <a:off x="4991405" y="1645920"/>
            <a:ext cx="263042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Serviços</a:t>
            </a:r>
            <a:r>
              <a:rPr lang="en-US" sz="1300" dirty="0"/>
              <a:t> </a:t>
            </a: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Imagem</a:t>
            </a:r>
            <a:endParaRPr lang="en-US" sz="1300" dirty="0"/>
          </a:p>
        </p:txBody>
      </p:sp>
      <p:sp>
        <p:nvSpPr>
          <p:cNvPr id="29" name="Text 24"/>
          <p:cNvSpPr txBox="1"/>
          <p:nvPr/>
        </p:nvSpPr>
        <p:spPr>
          <a:xfrm>
            <a:off x="4587240" y="2057019"/>
            <a:ext cx="3041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00" dirty="0">
                <a:solidFill>
                  <a:srgbClr val="3E7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EXAMES DISPONÍVEIS</a:t>
            </a:r>
            <a:endParaRPr lang="en-US" sz="950" dirty="0"/>
          </a:p>
        </p:txBody>
      </p:sp>
      <p:sp>
        <p:nvSpPr>
          <p:cNvPr id="30" name="Shape 25"/>
          <p:cNvSpPr/>
          <p:nvPr/>
        </p:nvSpPr>
        <p:spPr>
          <a:xfrm>
            <a:off x="4596384" y="2336292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Text 26"/>
          <p:cNvSpPr txBox="1"/>
          <p:nvPr/>
        </p:nvSpPr>
        <p:spPr>
          <a:xfrm>
            <a:off x="4706112" y="2315718"/>
            <a:ext cx="135636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76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Ressonância Magnética</a:t>
            </a:r>
            <a:endParaRPr lang="en-US" sz="760" dirty="0"/>
          </a:p>
        </p:txBody>
      </p:sp>
      <p:sp>
        <p:nvSpPr>
          <p:cNvPr id="32" name="Shape 27"/>
          <p:cNvSpPr/>
          <p:nvPr/>
        </p:nvSpPr>
        <p:spPr>
          <a:xfrm>
            <a:off x="4596384" y="2487168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Text 28"/>
          <p:cNvSpPr txBox="1"/>
          <p:nvPr/>
        </p:nvSpPr>
        <p:spPr>
          <a:xfrm>
            <a:off x="4687824" y="2447925"/>
            <a:ext cx="135636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76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Tomografia Computadorizada</a:t>
            </a:r>
            <a:endParaRPr lang="en-US" sz="760" dirty="0"/>
          </a:p>
        </p:txBody>
      </p:sp>
      <p:sp>
        <p:nvSpPr>
          <p:cNvPr id="34" name="Shape 29"/>
          <p:cNvSpPr/>
          <p:nvPr/>
        </p:nvSpPr>
        <p:spPr>
          <a:xfrm>
            <a:off x="4596384" y="2638044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Text 30"/>
          <p:cNvSpPr txBox="1"/>
          <p:nvPr/>
        </p:nvSpPr>
        <p:spPr>
          <a:xfrm>
            <a:off x="4696968" y="2598420"/>
            <a:ext cx="135636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76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Ultrassonografia/Doppler</a:t>
            </a:r>
            <a:endParaRPr lang="en-US" sz="760" dirty="0"/>
          </a:p>
        </p:txBody>
      </p:sp>
      <p:sp>
        <p:nvSpPr>
          <p:cNvPr id="36" name="Shape 31"/>
          <p:cNvSpPr/>
          <p:nvPr/>
        </p:nvSpPr>
        <p:spPr>
          <a:xfrm>
            <a:off x="4596384" y="2788920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Text 32"/>
          <p:cNvSpPr txBox="1"/>
          <p:nvPr/>
        </p:nvSpPr>
        <p:spPr>
          <a:xfrm>
            <a:off x="4710684" y="2747772"/>
            <a:ext cx="135636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76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Radiografia Digital</a:t>
            </a:r>
            <a:endParaRPr lang="en-US" sz="760" dirty="0"/>
          </a:p>
        </p:txBody>
      </p:sp>
      <p:sp>
        <p:nvSpPr>
          <p:cNvPr id="38" name="Shape 33"/>
          <p:cNvSpPr/>
          <p:nvPr/>
        </p:nvSpPr>
        <p:spPr>
          <a:xfrm>
            <a:off x="4596384" y="2939796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9" name="Text 34"/>
          <p:cNvSpPr txBox="1"/>
          <p:nvPr/>
        </p:nvSpPr>
        <p:spPr>
          <a:xfrm>
            <a:off x="4696968" y="2909697"/>
            <a:ext cx="135636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76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Mamografia Digital</a:t>
            </a:r>
            <a:endParaRPr lang="en-US" sz="760" dirty="0"/>
          </a:p>
        </p:txBody>
      </p:sp>
      <p:sp>
        <p:nvSpPr>
          <p:cNvPr id="40" name="Shape 35"/>
          <p:cNvSpPr/>
          <p:nvPr/>
        </p:nvSpPr>
        <p:spPr>
          <a:xfrm>
            <a:off x="6181344" y="2336292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Text 36"/>
          <p:cNvSpPr txBox="1"/>
          <p:nvPr/>
        </p:nvSpPr>
        <p:spPr>
          <a:xfrm>
            <a:off x="6281928" y="2305812"/>
            <a:ext cx="135636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76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Densitometria Óssea</a:t>
            </a:r>
            <a:endParaRPr lang="en-US" sz="760" dirty="0"/>
          </a:p>
        </p:txBody>
      </p:sp>
      <p:sp>
        <p:nvSpPr>
          <p:cNvPr id="42" name="Shape 37"/>
          <p:cNvSpPr/>
          <p:nvPr/>
        </p:nvSpPr>
        <p:spPr>
          <a:xfrm>
            <a:off x="6181344" y="2487168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3" name="Text 38"/>
          <p:cNvSpPr txBox="1"/>
          <p:nvPr/>
        </p:nvSpPr>
        <p:spPr>
          <a:xfrm>
            <a:off x="6281928" y="2447925"/>
            <a:ext cx="135636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76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Ecodopplercardiograma</a:t>
            </a:r>
            <a:endParaRPr lang="en-US" sz="760" dirty="0"/>
          </a:p>
        </p:txBody>
      </p:sp>
      <p:sp>
        <p:nvSpPr>
          <p:cNvPr id="44" name="Shape 39"/>
          <p:cNvSpPr/>
          <p:nvPr/>
        </p:nvSpPr>
        <p:spPr>
          <a:xfrm>
            <a:off x="6181344" y="2638044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5" name="Text 40"/>
          <p:cNvSpPr txBox="1"/>
          <p:nvPr/>
        </p:nvSpPr>
        <p:spPr>
          <a:xfrm>
            <a:off x="6288786" y="2607945"/>
            <a:ext cx="135636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76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Elastografia Hepática</a:t>
            </a:r>
            <a:endParaRPr lang="en-US" sz="760" dirty="0"/>
          </a:p>
        </p:txBody>
      </p:sp>
      <p:sp>
        <p:nvSpPr>
          <p:cNvPr id="46" name="Shape 41"/>
          <p:cNvSpPr/>
          <p:nvPr/>
        </p:nvSpPr>
        <p:spPr>
          <a:xfrm>
            <a:off x="6181344" y="2788920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7" name="Text 42"/>
          <p:cNvSpPr txBox="1"/>
          <p:nvPr/>
        </p:nvSpPr>
        <p:spPr>
          <a:xfrm>
            <a:off x="6288786" y="2758821"/>
            <a:ext cx="135636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76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Punção/Biópsia</a:t>
            </a:r>
            <a:endParaRPr lang="en-US" sz="760" dirty="0"/>
          </a:p>
        </p:txBody>
      </p:sp>
      <p:sp>
        <p:nvSpPr>
          <p:cNvPr id="48" name="Text 43"/>
          <p:cNvSpPr txBox="1"/>
          <p:nvPr/>
        </p:nvSpPr>
        <p:spPr>
          <a:xfrm>
            <a:off x="4603242" y="3056382"/>
            <a:ext cx="3041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00" dirty="0">
                <a:solidFill>
                  <a:srgbClr val="3E7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UNIDADES</a:t>
            </a:r>
            <a:endParaRPr lang="en-US" sz="950" dirty="0"/>
          </a:p>
        </p:txBody>
      </p:sp>
      <p:sp>
        <p:nvSpPr>
          <p:cNvPr id="49" name="Shape 44"/>
          <p:cNvSpPr/>
          <p:nvPr/>
        </p:nvSpPr>
        <p:spPr>
          <a:xfrm>
            <a:off x="4596384" y="3335274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0" name="Text 45"/>
          <p:cNvSpPr txBox="1"/>
          <p:nvPr/>
        </p:nvSpPr>
        <p:spPr>
          <a:xfrm>
            <a:off x="4696968" y="3305556"/>
            <a:ext cx="1356360" cy="1531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82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 Boghos Dom Luís</a:t>
            </a:r>
            <a:endParaRPr lang="en-US" sz="820" dirty="0"/>
          </a:p>
        </p:txBody>
      </p:sp>
      <p:sp>
        <p:nvSpPr>
          <p:cNvPr id="51" name="Shape 46"/>
          <p:cNvSpPr/>
          <p:nvPr/>
        </p:nvSpPr>
        <p:spPr>
          <a:xfrm>
            <a:off x="4596384" y="3477006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2" name="Text 47"/>
          <p:cNvSpPr txBox="1"/>
          <p:nvPr/>
        </p:nvSpPr>
        <p:spPr>
          <a:xfrm>
            <a:off x="4696968" y="3436620"/>
            <a:ext cx="1356360" cy="19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82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 Boghos Rui Barbosa</a:t>
            </a:r>
            <a:endParaRPr lang="en-US" sz="820" dirty="0"/>
          </a:p>
        </p:txBody>
      </p:sp>
      <p:sp>
        <p:nvSpPr>
          <p:cNvPr id="53" name="Shape 48"/>
          <p:cNvSpPr/>
          <p:nvPr/>
        </p:nvSpPr>
        <p:spPr>
          <a:xfrm>
            <a:off x="6181344" y="3335274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4" name="Text 49"/>
          <p:cNvSpPr txBox="1"/>
          <p:nvPr/>
        </p:nvSpPr>
        <p:spPr>
          <a:xfrm>
            <a:off x="6281928" y="3305556"/>
            <a:ext cx="1356360" cy="137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82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 Boghos Centro</a:t>
            </a:r>
            <a:endParaRPr lang="en-US" sz="820" dirty="0"/>
          </a:p>
        </p:txBody>
      </p:sp>
      <p:sp>
        <p:nvSpPr>
          <p:cNvPr id="55" name="Shape 50"/>
          <p:cNvSpPr/>
          <p:nvPr/>
        </p:nvSpPr>
        <p:spPr>
          <a:xfrm>
            <a:off x="6181344" y="3497580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6" name="Text 51"/>
          <p:cNvSpPr txBox="1"/>
          <p:nvPr/>
        </p:nvSpPr>
        <p:spPr>
          <a:xfrm>
            <a:off x="6281928" y="3456432"/>
            <a:ext cx="1356360" cy="19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82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 Boghos Sul</a:t>
            </a:r>
            <a:endParaRPr lang="en-US" sz="820" dirty="0"/>
          </a:p>
        </p:txBody>
      </p:sp>
      <p:sp>
        <p:nvSpPr>
          <p:cNvPr id="57" name="Shape 52"/>
          <p:cNvSpPr/>
          <p:nvPr/>
        </p:nvSpPr>
        <p:spPr>
          <a:xfrm>
            <a:off x="4587240" y="3605022"/>
            <a:ext cx="54864" cy="54864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8" name="Text 53"/>
          <p:cNvSpPr txBox="1"/>
          <p:nvPr/>
        </p:nvSpPr>
        <p:spPr>
          <a:xfrm>
            <a:off x="4715256" y="3576066"/>
            <a:ext cx="160782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2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 Boghos Bezerra de Menezes</a:t>
            </a:r>
            <a:endParaRPr lang="en-US" sz="820" dirty="0"/>
          </a:p>
        </p:txBody>
      </p:sp>
      <p:sp>
        <p:nvSpPr>
          <p:cNvPr id="59" name="Shape 54"/>
          <p:cNvSpPr/>
          <p:nvPr/>
        </p:nvSpPr>
        <p:spPr>
          <a:xfrm>
            <a:off x="8141208" y="1444752"/>
            <a:ext cx="3544824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60" name="Shape 55"/>
          <p:cNvSpPr/>
          <p:nvPr/>
        </p:nvSpPr>
        <p:spPr>
          <a:xfrm>
            <a:off x="8360664" y="1645920"/>
            <a:ext cx="374904" cy="37490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1" name="Image 3" descr="/home/claude/cafaz/icon_terapias_0A459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3143" y="1728399"/>
            <a:ext cx="209946" cy="209946"/>
          </a:xfrm>
          <a:prstGeom prst="rect">
            <a:avLst/>
          </a:prstGeom>
        </p:spPr>
      </p:pic>
      <p:sp>
        <p:nvSpPr>
          <p:cNvPr id="62" name="Text 56"/>
          <p:cNvSpPr txBox="1"/>
          <p:nvPr/>
        </p:nvSpPr>
        <p:spPr>
          <a:xfrm>
            <a:off x="8810549" y="1645920"/>
            <a:ext cx="263042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300" b="1" dirty="0" err="1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Terapias</a:t>
            </a:r>
            <a:r>
              <a:rPr lang="en-US" sz="1300" dirty="0"/>
              <a:t> </a:t>
            </a:r>
            <a:r>
              <a:rPr lang="en-US" sz="1300" b="1" dirty="0" err="1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Especiais</a:t>
            </a:r>
            <a:endParaRPr lang="en-US" sz="1300" dirty="0"/>
          </a:p>
        </p:txBody>
      </p:sp>
      <p:sp>
        <p:nvSpPr>
          <p:cNvPr id="63" name="Text 57"/>
          <p:cNvSpPr txBox="1"/>
          <p:nvPr/>
        </p:nvSpPr>
        <p:spPr>
          <a:xfrm>
            <a:off x="8415528" y="2038556"/>
            <a:ext cx="3041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00" dirty="0">
                <a:solidFill>
                  <a:srgbClr val="3E7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SERVIÇOS</a:t>
            </a:r>
            <a:endParaRPr lang="en-US" sz="950" dirty="0"/>
          </a:p>
        </p:txBody>
      </p:sp>
      <p:sp>
        <p:nvSpPr>
          <p:cNvPr id="64" name="Shape 58"/>
          <p:cNvSpPr/>
          <p:nvPr/>
        </p:nvSpPr>
        <p:spPr>
          <a:xfrm>
            <a:off x="8415528" y="2336292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5" name="Text 59"/>
          <p:cNvSpPr txBox="1"/>
          <p:nvPr/>
        </p:nvSpPr>
        <p:spPr>
          <a:xfrm>
            <a:off x="8516112" y="2295397"/>
            <a:ext cx="507523" cy="132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8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Psicologia</a:t>
            </a:r>
            <a:endParaRPr lang="en-US" sz="800" dirty="0"/>
          </a:p>
        </p:txBody>
      </p:sp>
      <p:sp>
        <p:nvSpPr>
          <p:cNvPr id="66" name="Shape 60"/>
          <p:cNvSpPr/>
          <p:nvPr/>
        </p:nvSpPr>
        <p:spPr>
          <a:xfrm>
            <a:off x="8415528" y="2505456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7" name="Text 61"/>
          <p:cNvSpPr txBox="1"/>
          <p:nvPr/>
        </p:nvSpPr>
        <p:spPr>
          <a:xfrm>
            <a:off x="8526376" y="2474976"/>
            <a:ext cx="827800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8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Psicopedagogia</a:t>
            </a:r>
            <a:endParaRPr lang="en-US" sz="800" dirty="0"/>
          </a:p>
        </p:txBody>
      </p:sp>
      <p:sp>
        <p:nvSpPr>
          <p:cNvPr id="68" name="Shape 62"/>
          <p:cNvSpPr/>
          <p:nvPr/>
        </p:nvSpPr>
        <p:spPr>
          <a:xfrm>
            <a:off x="8415528" y="2674620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9" name="Text 63"/>
          <p:cNvSpPr txBox="1"/>
          <p:nvPr/>
        </p:nvSpPr>
        <p:spPr>
          <a:xfrm>
            <a:off x="8529828" y="2642616"/>
            <a:ext cx="683872" cy="15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8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Fisioterapia</a:t>
            </a:r>
            <a:endParaRPr lang="en-US" sz="800" dirty="0"/>
          </a:p>
        </p:txBody>
      </p:sp>
      <p:sp>
        <p:nvSpPr>
          <p:cNvPr id="70" name="Shape 64"/>
          <p:cNvSpPr/>
          <p:nvPr/>
        </p:nvSpPr>
        <p:spPr>
          <a:xfrm>
            <a:off x="10000488" y="2336292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1" name="Text 65"/>
          <p:cNvSpPr txBox="1"/>
          <p:nvPr/>
        </p:nvSpPr>
        <p:spPr>
          <a:xfrm>
            <a:off x="10101072" y="2296874"/>
            <a:ext cx="966900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8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Terapia Ocupacional</a:t>
            </a:r>
            <a:endParaRPr lang="en-US" sz="800" dirty="0"/>
          </a:p>
        </p:txBody>
      </p:sp>
      <p:sp>
        <p:nvSpPr>
          <p:cNvPr id="72" name="Shape 66"/>
          <p:cNvSpPr/>
          <p:nvPr/>
        </p:nvSpPr>
        <p:spPr>
          <a:xfrm>
            <a:off x="10000488" y="2505456"/>
            <a:ext cx="45720" cy="45720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3" name="Text 67"/>
          <p:cNvSpPr txBox="1"/>
          <p:nvPr/>
        </p:nvSpPr>
        <p:spPr>
          <a:xfrm>
            <a:off x="10125761" y="2475738"/>
            <a:ext cx="778422" cy="15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8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Fonoaudiologia</a:t>
            </a:r>
            <a:endParaRPr lang="en-US" sz="800" dirty="0"/>
          </a:p>
        </p:txBody>
      </p:sp>
      <p:sp>
        <p:nvSpPr>
          <p:cNvPr id="74" name="Text 68"/>
          <p:cNvSpPr txBox="1"/>
          <p:nvPr/>
        </p:nvSpPr>
        <p:spPr>
          <a:xfrm>
            <a:off x="8415528" y="2903220"/>
            <a:ext cx="3041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00" dirty="0">
                <a:solidFill>
                  <a:srgbClr val="3E7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PRESTADORES</a:t>
            </a:r>
            <a:endParaRPr lang="en-US" sz="950" dirty="0"/>
          </a:p>
        </p:txBody>
      </p:sp>
      <p:sp>
        <p:nvSpPr>
          <p:cNvPr id="75" name="Shape 69"/>
          <p:cNvSpPr/>
          <p:nvPr/>
        </p:nvSpPr>
        <p:spPr>
          <a:xfrm>
            <a:off x="8415528" y="3195828"/>
            <a:ext cx="54864" cy="54864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6" name="Text 70"/>
          <p:cNvSpPr txBox="1"/>
          <p:nvPr/>
        </p:nvSpPr>
        <p:spPr>
          <a:xfrm>
            <a:off x="8543544" y="3150108"/>
            <a:ext cx="656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 Kids</a:t>
            </a:r>
            <a:endParaRPr lang="en-US" sz="800" dirty="0"/>
          </a:p>
        </p:txBody>
      </p:sp>
      <p:sp>
        <p:nvSpPr>
          <p:cNvPr id="77" name="Shape 71"/>
          <p:cNvSpPr/>
          <p:nvPr/>
        </p:nvSpPr>
        <p:spPr>
          <a:xfrm>
            <a:off x="8415528" y="3415284"/>
            <a:ext cx="54864" cy="54864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8" name="Text 72"/>
          <p:cNvSpPr txBox="1"/>
          <p:nvPr/>
        </p:nvSpPr>
        <p:spPr>
          <a:xfrm>
            <a:off x="8543544" y="3369665"/>
            <a:ext cx="1949196" cy="134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TOCA – Equipe de Desenvolvimento Infantil</a:t>
            </a:r>
            <a:endParaRPr lang="en-US" sz="800" dirty="0"/>
          </a:p>
        </p:txBody>
      </p:sp>
      <p:sp>
        <p:nvSpPr>
          <p:cNvPr id="79" name="Shape 73"/>
          <p:cNvSpPr/>
          <p:nvPr/>
        </p:nvSpPr>
        <p:spPr>
          <a:xfrm>
            <a:off x="8415528" y="3634740"/>
            <a:ext cx="54864" cy="54864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0" name="Text 74"/>
          <p:cNvSpPr txBox="1"/>
          <p:nvPr/>
        </p:nvSpPr>
        <p:spPr>
          <a:xfrm>
            <a:off x="8543544" y="3579876"/>
            <a:ext cx="26158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Centro Multidisciplinar de Terapias Infantis LTDA. – Casa Lube</a:t>
            </a:r>
            <a:endParaRPr lang="en-US" sz="800" dirty="0"/>
          </a:p>
        </p:txBody>
      </p:sp>
      <p:sp>
        <p:nvSpPr>
          <p:cNvPr id="81" name="Shape 75"/>
          <p:cNvSpPr/>
          <p:nvPr/>
        </p:nvSpPr>
        <p:spPr>
          <a:xfrm>
            <a:off x="502920" y="3877056"/>
            <a:ext cx="11183112" cy="2596896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82" name="Shape 76"/>
          <p:cNvSpPr/>
          <p:nvPr/>
        </p:nvSpPr>
        <p:spPr>
          <a:xfrm>
            <a:off x="722376" y="4078224"/>
            <a:ext cx="374904" cy="374904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3" name="Image 4" descr="/home/claude/cafaz/icon_clinica_medica_0A459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095" y="4117269"/>
            <a:ext cx="209946" cy="209946"/>
          </a:xfrm>
          <a:prstGeom prst="rect">
            <a:avLst/>
          </a:prstGeom>
        </p:spPr>
      </p:pic>
      <p:sp>
        <p:nvSpPr>
          <p:cNvPr id="84" name="Text 77"/>
          <p:cNvSpPr txBox="1"/>
          <p:nvPr/>
        </p:nvSpPr>
        <p:spPr>
          <a:xfrm>
            <a:off x="1172261" y="4041267"/>
            <a:ext cx="102687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300" b="1" dirty="0" err="1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Consultas</a:t>
            </a: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b="1" dirty="0" err="1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Eletivas</a:t>
            </a:r>
            <a:r>
              <a:rPr lang="en-US" sz="130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300" b="1" dirty="0" err="1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Exames</a:t>
            </a:r>
            <a:endParaRPr lang="en-US" sz="1300" dirty="0"/>
          </a:p>
        </p:txBody>
      </p:sp>
      <p:sp>
        <p:nvSpPr>
          <p:cNvPr id="85" name="Text 78"/>
          <p:cNvSpPr txBox="1"/>
          <p:nvPr/>
        </p:nvSpPr>
        <p:spPr>
          <a:xfrm>
            <a:off x="1043583" y="4354830"/>
            <a:ext cx="51800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00" dirty="0">
                <a:solidFill>
                  <a:srgbClr val="3E7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SERVIÇOS</a:t>
            </a:r>
            <a:endParaRPr lang="en-US" sz="950" dirty="0"/>
          </a:p>
        </p:txBody>
      </p:sp>
      <p:sp>
        <p:nvSpPr>
          <p:cNvPr id="86" name="Shape 79"/>
          <p:cNvSpPr/>
          <p:nvPr/>
        </p:nvSpPr>
        <p:spPr>
          <a:xfrm>
            <a:off x="797814" y="4716018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7" name="Text 80"/>
          <p:cNvSpPr txBox="1"/>
          <p:nvPr/>
        </p:nvSpPr>
        <p:spPr>
          <a:xfrm>
            <a:off x="913236" y="4690405"/>
            <a:ext cx="531098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Acupuntura</a:t>
            </a:r>
            <a:endParaRPr lang="en-US" sz="680" dirty="0"/>
          </a:p>
        </p:txBody>
      </p:sp>
      <p:sp>
        <p:nvSpPr>
          <p:cNvPr id="88" name="Shape 81"/>
          <p:cNvSpPr/>
          <p:nvPr/>
        </p:nvSpPr>
        <p:spPr>
          <a:xfrm>
            <a:off x="784098" y="4855184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9" name="Text 82"/>
          <p:cNvSpPr txBox="1"/>
          <p:nvPr/>
        </p:nvSpPr>
        <p:spPr>
          <a:xfrm>
            <a:off x="915701" y="4823460"/>
            <a:ext cx="626846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Coloproctologia</a:t>
            </a:r>
            <a:endParaRPr lang="en-US" sz="680" dirty="0"/>
          </a:p>
        </p:txBody>
      </p:sp>
      <p:sp>
        <p:nvSpPr>
          <p:cNvPr id="90" name="Shape 83"/>
          <p:cNvSpPr/>
          <p:nvPr/>
        </p:nvSpPr>
        <p:spPr>
          <a:xfrm>
            <a:off x="777240" y="498348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1" name="Text 84"/>
          <p:cNvSpPr txBox="1"/>
          <p:nvPr/>
        </p:nvSpPr>
        <p:spPr>
          <a:xfrm>
            <a:off x="922962" y="4957681"/>
            <a:ext cx="640842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Gastroenterologia</a:t>
            </a:r>
            <a:endParaRPr lang="en-US" sz="680" dirty="0"/>
          </a:p>
        </p:txBody>
      </p:sp>
      <p:sp>
        <p:nvSpPr>
          <p:cNvPr id="92" name="Shape 85"/>
          <p:cNvSpPr/>
          <p:nvPr/>
        </p:nvSpPr>
        <p:spPr>
          <a:xfrm>
            <a:off x="766600" y="514350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3" name="Text 86"/>
          <p:cNvSpPr txBox="1"/>
          <p:nvPr/>
        </p:nvSpPr>
        <p:spPr>
          <a:xfrm>
            <a:off x="913236" y="5102352"/>
            <a:ext cx="4098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Nefrologia</a:t>
            </a:r>
            <a:endParaRPr lang="en-US" sz="680" dirty="0"/>
          </a:p>
        </p:txBody>
      </p:sp>
      <p:sp>
        <p:nvSpPr>
          <p:cNvPr id="94" name="Shape 87"/>
          <p:cNvSpPr/>
          <p:nvPr/>
        </p:nvSpPr>
        <p:spPr>
          <a:xfrm>
            <a:off x="766273" y="5264985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5" name="Text 88"/>
          <p:cNvSpPr txBox="1"/>
          <p:nvPr/>
        </p:nvSpPr>
        <p:spPr>
          <a:xfrm>
            <a:off x="915701" y="5246370"/>
            <a:ext cx="531098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Oftalmologia</a:t>
            </a:r>
            <a:endParaRPr lang="en-US" sz="680" dirty="0"/>
          </a:p>
        </p:txBody>
      </p:sp>
      <p:sp>
        <p:nvSpPr>
          <p:cNvPr id="96" name="Shape 89"/>
          <p:cNvSpPr/>
          <p:nvPr/>
        </p:nvSpPr>
        <p:spPr>
          <a:xfrm>
            <a:off x="757180" y="5410962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7" name="Text 90"/>
          <p:cNvSpPr txBox="1"/>
          <p:nvPr/>
        </p:nvSpPr>
        <p:spPr>
          <a:xfrm>
            <a:off x="904861" y="5554980"/>
            <a:ext cx="531098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Proctologia</a:t>
            </a:r>
            <a:endParaRPr lang="en-US" sz="680" dirty="0"/>
          </a:p>
        </p:txBody>
      </p:sp>
      <p:sp>
        <p:nvSpPr>
          <p:cNvPr id="98" name="Shape 91"/>
          <p:cNvSpPr/>
          <p:nvPr/>
        </p:nvSpPr>
        <p:spPr>
          <a:xfrm>
            <a:off x="756480" y="5584371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9" name="Text 92"/>
          <p:cNvSpPr txBox="1"/>
          <p:nvPr/>
        </p:nvSpPr>
        <p:spPr>
          <a:xfrm>
            <a:off x="913236" y="5381337"/>
            <a:ext cx="640842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Urologia</a:t>
            </a:r>
            <a:endParaRPr lang="en-US" sz="680" dirty="0"/>
          </a:p>
        </p:txBody>
      </p:sp>
      <p:sp>
        <p:nvSpPr>
          <p:cNvPr id="100" name="Shape 93"/>
          <p:cNvSpPr/>
          <p:nvPr/>
        </p:nvSpPr>
        <p:spPr>
          <a:xfrm>
            <a:off x="1667412" y="4716018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1" name="Text 94"/>
          <p:cNvSpPr txBox="1"/>
          <p:nvPr/>
        </p:nvSpPr>
        <p:spPr>
          <a:xfrm>
            <a:off x="1765554" y="4690125"/>
            <a:ext cx="787146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Alergia/Imunologia</a:t>
            </a:r>
            <a:endParaRPr lang="en-US" sz="680" dirty="0"/>
          </a:p>
        </p:txBody>
      </p:sp>
      <p:sp>
        <p:nvSpPr>
          <p:cNvPr id="102" name="Shape 95"/>
          <p:cNvSpPr/>
          <p:nvPr/>
        </p:nvSpPr>
        <p:spPr>
          <a:xfrm>
            <a:off x="1667412" y="4841981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3" name="Text 96"/>
          <p:cNvSpPr txBox="1"/>
          <p:nvPr/>
        </p:nvSpPr>
        <p:spPr>
          <a:xfrm>
            <a:off x="1765554" y="4828312"/>
            <a:ext cx="529777" cy="155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Dermatologia</a:t>
            </a:r>
            <a:endParaRPr lang="en-US" sz="680" dirty="0"/>
          </a:p>
        </p:txBody>
      </p:sp>
      <p:sp>
        <p:nvSpPr>
          <p:cNvPr id="104" name="Shape 97"/>
          <p:cNvSpPr/>
          <p:nvPr/>
        </p:nvSpPr>
        <p:spPr>
          <a:xfrm>
            <a:off x="1664970" y="5020056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5" name="Text 98"/>
          <p:cNvSpPr txBox="1"/>
          <p:nvPr/>
        </p:nvSpPr>
        <p:spPr>
          <a:xfrm>
            <a:off x="1765554" y="4983480"/>
            <a:ext cx="640842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Holter</a:t>
            </a:r>
            <a:endParaRPr lang="en-US" sz="680" dirty="0"/>
          </a:p>
        </p:txBody>
      </p:sp>
      <p:sp>
        <p:nvSpPr>
          <p:cNvPr id="106" name="Shape 99"/>
          <p:cNvSpPr/>
          <p:nvPr/>
        </p:nvSpPr>
        <p:spPr>
          <a:xfrm>
            <a:off x="1664970" y="514350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7" name="Text 100"/>
          <p:cNvSpPr txBox="1"/>
          <p:nvPr/>
        </p:nvSpPr>
        <p:spPr>
          <a:xfrm>
            <a:off x="1765554" y="5116908"/>
            <a:ext cx="640842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Neurologia</a:t>
            </a:r>
            <a:endParaRPr lang="en-US" sz="680" dirty="0"/>
          </a:p>
        </p:txBody>
      </p:sp>
      <p:sp>
        <p:nvSpPr>
          <p:cNvPr id="108" name="Shape 101"/>
          <p:cNvSpPr/>
          <p:nvPr/>
        </p:nvSpPr>
        <p:spPr>
          <a:xfrm>
            <a:off x="1667412" y="5296662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9" name="Text 102"/>
          <p:cNvSpPr txBox="1"/>
          <p:nvPr/>
        </p:nvSpPr>
        <p:spPr>
          <a:xfrm>
            <a:off x="1792208" y="5248609"/>
            <a:ext cx="640842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Oncologia</a:t>
            </a:r>
            <a:endParaRPr lang="en-US" sz="680" dirty="0"/>
          </a:p>
        </p:txBody>
      </p:sp>
      <p:sp>
        <p:nvSpPr>
          <p:cNvPr id="110" name="Shape 103"/>
          <p:cNvSpPr/>
          <p:nvPr/>
        </p:nvSpPr>
        <p:spPr>
          <a:xfrm>
            <a:off x="1667412" y="5450804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1" name="Text 104"/>
          <p:cNvSpPr txBox="1"/>
          <p:nvPr/>
        </p:nvSpPr>
        <p:spPr>
          <a:xfrm>
            <a:off x="1765554" y="5419033"/>
            <a:ext cx="529777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Pneumologia</a:t>
            </a:r>
            <a:endParaRPr lang="en-US" sz="680" dirty="0"/>
          </a:p>
        </p:txBody>
      </p:sp>
      <p:sp>
        <p:nvSpPr>
          <p:cNvPr id="112" name="Shape 105"/>
          <p:cNvSpPr/>
          <p:nvPr/>
        </p:nvSpPr>
        <p:spPr>
          <a:xfrm>
            <a:off x="1654785" y="5586704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3" name="Text 106"/>
          <p:cNvSpPr txBox="1"/>
          <p:nvPr/>
        </p:nvSpPr>
        <p:spPr>
          <a:xfrm>
            <a:off x="1765554" y="5549941"/>
            <a:ext cx="529777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Reumatologia</a:t>
            </a:r>
            <a:endParaRPr lang="en-US" sz="680" dirty="0"/>
          </a:p>
        </p:txBody>
      </p:sp>
      <p:sp>
        <p:nvSpPr>
          <p:cNvPr id="114" name="Shape 107"/>
          <p:cNvSpPr/>
          <p:nvPr/>
        </p:nvSpPr>
        <p:spPr>
          <a:xfrm>
            <a:off x="2562235" y="4695444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5" name="Text 108"/>
          <p:cNvSpPr txBox="1"/>
          <p:nvPr/>
        </p:nvSpPr>
        <p:spPr>
          <a:xfrm>
            <a:off x="2653284" y="4668246"/>
            <a:ext cx="48180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Cardiologia</a:t>
            </a:r>
            <a:endParaRPr lang="en-US" sz="680" dirty="0"/>
          </a:p>
        </p:txBody>
      </p:sp>
      <p:sp>
        <p:nvSpPr>
          <p:cNvPr id="116" name="Shape 109"/>
          <p:cNvSpPr/>
          <p:nvPr/>
        </p:nvSpPr>
        <p:spPr>
          <a:xfrm>
            <a:off x="2552700" y="4839462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7" name="Text 110"/>
          <p:cNvSpPr txBox="1"/>
          <p:nvPr/>
        </p:nvSpPr>
        <p:spPr>
          <a:xfrm>
            <a:off x="2653284" y="4800507"/>
            <a:ext cx="787146" cy="175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Eletrocardiograma</a:t>
            </a:r>
            <a:endParaRPr lang="en-US" sz="680" dirty="0"/>
          </a:p>
        </p:txBody>
      </p:sp>
      <p:sp>
        <p:nvSpPr>
          <p:cNvPr id="118" name="Shape 111"/>
          <p:cNvSpPr/>
          <p:nvPr/>
        </p:nvSpPr>
        <p:spPr>
          <a:xfrm>
            <a:off x="2552700" y="498292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9" name="Text 112"/>
          <p:cNvSpPr txBox="1"/>
          <p:nvPr/>
        </p:nvSpPr>
        <p:spPr>
          <a:xfrm>
            <a:off x="2653284" y="4946904"/>
            <a:ext cx="64084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Infectologia</a:t>
            </a:r>
            <a:endParaRPr lang="en-US" sz="680" dirty="0"/>
          </a:p>
        </p:txBody>
      </p:sp>
      <p:sp>
        <p:nvSpPr>
          <p:cNvPr id="120" name="Shape 113"/>
          <p:cNvSpPr/>
          <p:nvPr/>
        </p:nvSpPr>
        <p:spPr>
          <a:xfrm>
            <a:off x="2541661" y="5146113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1" name="Text 114"/>
          <p:cNvSpPr txBox="1"/>
          <p:nvPr/>
        </p:nvSpPr>
        <p:spPr>
          <a:xfrm>
            <a:off x="2653284" y="5099459"/>
            <a:ext cx="640842" cy="225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Ortopedia e Traumatologia</a:t>
            </a:r>
            <a:endParaRPr lang="en-US" sz="680" dirty="0"/>
          </a:p>
        </p:txBody>
      </p:sp>
      <p:sp>
        <p:nvSpPr>
          <p:cNvPr id="122" name="Shape 115"/>
          <p:cNvSpPr/>
          <p:nvPr/>
        </p:nvSpPr>
        <p:spPr>
          <a:xfrm>
            <a:off x="2532126" y="5375832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3" name="Text 116"/>
          <p:cNvSpPr txBox="1"/>
          <p:nvPr/>
        </p:nvSpPr>
        <p:spPr>
          <a:xfrm>
            <a:off x="2653284" y="5350220"/>
            <a:ext cx="64084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Ergométrico</a:t>
            </a:r>
            <a:endParaRPr lang="en-US" sz="680" dirty="0"/>
          </a:p>
        </p:txBody>
      </p:sp>
      <p:sp>
        <p:nvSpPr>
          <p:cNvPr id="124" name="Shape 117"/>
          <p:cNvSpPr/>
          <p:nvPr/>
        </p:nvSpPr>
        <p:spPr>
          <a:xfrm>
            <a:off x="3440430" y="4718538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5" name="Text 118"/>
          <p:cNvSpPr txBox="1"/>
          <p:nvPr/>
        </p:nvSpPr>
        <p:spPr>
          <a:xfrm>
            <a:off x="3575570" y="4688166"/>
            <a:ext cx="632199" cy="24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Cardiologia Pediátrica</a:t>
            </a:r>
            <a:endParaRPr lang="en-US" sz="680" dirty="0"/>
          </a:p>
        </p:txBody>
      </p:sp>
      <p:sp>
        <p:nvSpPr>
          <p:cNvPr id="126" name="Shape 119"/>
          <p:cNvSpPr/>
          <p:nvPr/>
        </p:nvSpPr>
        <p:spPr>
          <a:xfrm>
            <a:off x="3461004" y="5073427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7" name="Text 120"/>
          <p:cNvSpPr txBox="1"/>
          <p:nvPr/>
        </p:nvSpPr>
        <p:spPr>
          <a:xfrm>
            <a:off x="3580340" y="5047441"/>
            <a:ext cx="640842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Geriatria</a:t>
            </a:r>
            <a:endParaRPr lang="en-US" sz="680" dirty="0"/>
          </a:p>
        </p:txBody>
      </p:sp>
      <p:sp>
        <p:nvSpPr>
          <p:cNvPr id="128" name="Shape 121"/>
          <p:cNvSpPr/>
          <p:nvPr/>
        </p:nvSpPr>
        <p:spPr>
          <a:xfrm>
            <a:off x="3461004" y="5207461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9" name="Text 122"/>
          <p:cNvSpPr txBox="1"/>
          <p:nvPr/>
        </p:nvSpPr>
        <p:spPr>
          <a:xfrm>
            <a:off x="3574658" y="5177790"/>
            <a:ext cx="640842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MAPA</a:t>
            </a:r>
            <a:endParaRPr lang="en-US" sz="680" dirty="0"/>
          </a:p>
        </p:txBody>
      </p:sp>
      <p:sp>
        <p:nvSpPr>
          <p:cNvPr id="130" name="Shape 123"/>
          <p:cNvSpPr/>
          <p:nvPr/>
        </p:nvSpPr>
        <p:spPr>
          <a:xfrm>
            <a:off x="3461004" y="5381617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1" name="Text 124"/>
          <p:cNvSpPr txBox="1"/>
          <p:nvPr/>
        </p:nvSpPr>
        <p:spPr>
          <a:xfrm>
            <a:off x="3574658" y="5319661"/>
            <a:ext cx="506730" cy="194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Neurologia Pediátrica</a:t>
            </a:r>
            <a:endParaRPr lang="en-US" sz="680" dirty="0"/>
          </a:p>
        </p:txBody>
      </p:sp>
      <p:sp>
        <p:nvSpPr>
          <p:cNvPr id="132" name="Shape 125"/>
          <p:cNvSpPr/>
          <p:nvPr/>
        </p:nvSpPr>
        <p:spPr>
          <a:xfrm>
            <a:off x="2532126" y="5596128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3" name="Text 126"/>
          <p:cNvSpPr txBox="1"/>
          <p:nvPr/>
        </p:nvSpPr>
        <p:spPr>
          <a:xfrm>
            <a:off x="2653284" y="5564124"/>
            <a:ext cx="64084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Psiquiatria</a:t>
            </a:r>
            <a:endParaRPr lang="en-US" sz="680" dirty="0"/>
          </a:p>
        </p:txBody>
      </p:sp>
      <p:sp>
        <p:nvSpPr>
          <p:cNvPr id="134" name="Shape 127"/>
          <p:cNvSpPr/>
          <p:nvPr/>
        </p:nvSpPr>
        <p:spPr>
          <a:xfrm>
            <a:off x="3461004" y="560070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5" name="Text 128"/>
          <p:cNvSpPr txBox="1"/>
          <p:nvPr/>
        </p:nvSpPr>
        <p:spPr>
          <a:xfrm>
            <a:off x="3575570" y="5582785"/>
            <a:ext cx="562661" cy="121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Clínica Médica</a:t>
            </a:r>
            <a:endParaRPr lang="en-US" sz="680" dirty="0"/>
          </a:p>
        </p:txBody>
      </p:sp>
      <p:sp>
        <p:nvSpPr>
          <p:cNvPr id="136" name="Shape 129"/>
          <p:cNvSpPr/>
          <p:nvPr/>
        </p:nvSpPr>
        <p:spPr>
          <a:xfrm>
            <a:off x="4319576" y="4913967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7" name="Text 130"/>
          <p:cNvSpPr txBox="1"/>
          <p:nvPr/>
        </p:nvSpPr>
        <p:spPr>
          <a:xfrm>
            <a:off x="4428744" y="4888961"/>
            <a:ext cx="64084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Endocrinologia</a:t>
            </a:r>
            <a:endParaRPr lang="en-US" sz="680" dirty="0"/>
          </a:p>
        </p:txBody>
      </p:sp>
      <p:sp>
        <p:nvSpPr>
          <p:cNvPr id="138" name="Shape 131"/>
          <p:cNvSpPr/>
          <p:nvPr/>
        </p:nvSpPr>
        <p:spPr>
          <a:xfrm>
            <a:off x="4319576" y="5058311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9" name="Text 132"/>
          <p:cNvSpPr txBox="1"/>
          <p:nvPr/>
        </p:nvSpPr>
        <p:spPr>
          <a:xfrm>
            <a:off x="4437266" y="5037963"/>
            <a:ext cx="640842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Mastologia</a:t>
            </a:r>
            <a:endParaRPr lang="en-US" sz="680" dirty="0"/>
          </a:p>
        </p:txBody>
      </p:sp>
      <p:sp>
        <p:nvSpPr>
          <p:cNvPr id="140" name="Shape 133"/>
          <p:cNvSpPr/>
          <p:nvPr/>
        </p:nvSpPr>
        <p:spPr>
          <a:xfrm>
            <a:off x="4319576" y="5255514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1" name="Text 134"/>
          <p:cNvSpPr txBox="1"/>
          <p:nvPr/>
        </p:nvSpPr>
        <p:spPr>
          <a:xfrm>
            <a:off x="4437266" y="5218191"/>
            <a:ext cx="640842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Nutrologia</a:t>
            </a:r>
            <a:endParaRPr lang="en-US" sz="680" dirty="0"/>
          </a:p>
        </p:txBody>
      </p:sp>
      <p:sp>
        <p:nvSpPr>
          <p:cNvPr id="142" name="Shape 135"/>
          <p:cNvSpPr/>
          <p:nvPr/>
        </p:nvSpPr>
        <p:spPr>
          <a:xfrm>
            <a:off x="4308255" y="5434335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3" name="Text 136"/>
          <p:cNvSpPr txBox="1"/>
          <p:nvPr/>
        </p:nvSpPr>
        <p:spPr>
          <a:xfrm>
            <a:off x="4428744" y="5405247"/>
            <a:ext cx="721754" cy="217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Otorrinolaringologia</a:t>
            </a:r>
            <a:endParaRPr lang="en-US" sz="680" dirty="0"/>
          </a:p>
        </p:txBody>
      </p:sp>
      <p:sp>
        <p:nvSpPr>
          <p:cNvPr id="144" name="Shape 137"/>
          <p:cNvSpPr/>
          <p:nvPr/>
        </p:nvSpPr>
        <p:spPr>
          <a:xfrm>
            <a:off x="4308255" y="5625519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5" name="Text 138"/>
          <p:cNvSpPr txBox="1"/>
          <p:nvPr/>
        </p:nvSpPr>
        <p:spPr>
          <a:xfrm>
            <a:off x="4428744" y="5589783"/>
            <a:ext cx="640842" cy="142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Quimioterapia</a:t>
            </a:r>
            <a:endParaRPr lang="en-US" sz="680" dirty="0"/>
          </a:p>
        </p:txBody>
      </p:sp>
      <p:sp>
        <p:nvSpPr>
          <p:cNvPr id="146" name="Shape 139"/>
          <p:cNvSpPr/>
          <p:nvPr/>
        </p:nvSpPr>
        <p:spPr>
          <a:xfrm>
            <a:off x="3461004" y="4946111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7" name="Text 140"/>
          <p:cNvSpPr txBox="1"/>
          <p:nvPr/>
        </p:nvSpPr>
        <p:spPr>
          <a:xfrm>
            <a:off x="3556899" y="4926143"/>
            <a:ext cx="524489" cy="121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Colonoscopia</a:t>
            </a:r>
            <a:endParaRPr lang="en-US" sz="680" dirty="0"/>
          </a:p>
        </p:txBody>
      </p:sp>
      <p:sp>
        <p:nvSpPr>
          <p:cNvPr id="148" name="Shape 141"/>
          <p:cNvSpPr/>
          <p:nvPr/>
        </p:nvSpPr>
        <p:spPr>
          <a:xfrm>
            <a:off x="4328829" y="4716718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9" name="Text 142"/>
          <p:cNvSpPr txBox="1"/>
          <p:nvPr/>
        </p:nvSpPr>
        <p:spPr>
          <a:xfrm>
            <a:off x="4428744" y="4690405"/>
            <a:ext cx="640842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Endoscopia</a:t>
            </a:r>
            <a:endParaRPr lang="en-US" sz="680" dirty="0"/>
          </a:p>
        </p:txBody>
      </p:sp>
      <p:sp>
        <p:nvSpPr>
          <p:cNvPr id="150" name="Shape 143"/>
          <p:cNvSpPr/>
          <p:nvPr/>
        </p:nvSpPr>
        <p:spPr>
          <a:xfrm>
            <a:off x="5210463" y="4737525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1" name="Text 144"/>
          <p:cNvSpPr txBox="1"/>
          <p:nvPr/>
        </p:nvSpPr>
        <p:spPr>
          <a:xfrm>
            <a:off x="5316474" y="4711260"/>
            <a:ext cx="543150" cy="2348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Ginecologia e Obstetrícia</a:t>
            </a:r>
            <a:endParaRPr lang="en-US" sz="680" dirty="0"/>
          </a:p>
        </p:txBody>
      </p:sp>
      <p:sp>
        <p:nvSpPr>
          <p:cNvPr id="152" name="Shape 145"/>
          <p:cNvSpPr/>
          <p:nvPr/>
        </p:nvSpPr>
        <p:spPr>
          <a:xfrm>
            <a:off x="5195316" y="4986652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3" name="Text 146"/>
          <p:cNvSpPr txBox="1"/>
          <p:nvPr/>
        </p:nvSpPr>
        <p:spPr>
          <a:xfrm>
            <a:off x="5316474" y="4949657"/>
            <a:ext cx="640842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Pediatria</a:t>
            </a:r>
            <a:endParaRPr lang="en-US" sz="680" dirty="0"/>
          </a:p>
        </p:txBody>
      </p:sp>
      <p:sp>
        <p:nvSpPr>
          <p:cNvPr id="154" name="Shape 147"/>
          <p:cNvSpPr/>
          <p:nvPr/>
        </p:nvSpPr>
        <p:spPr>
          <a:xfrm>
            <a:off x="5210463" y="5184648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5" name="Text 148"/>
          <p:cNvSpPr txBox="1"/>
          <p:nvPr/>
        </p:nvSpPr>
        <p:spPr>
          <a:xfrm>
            <a:off x="5316474" y="5112569"/>
            <a:ext cx="64084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Pneumologia Pediátrico</a:t>
            </a:r>
            <a:endParaRPr lang="en-US" sz="680" dirty="0"/>
          </a:p>
        </p:txBody>
      </p:sp>
      <p:sp>
        <p:nvSpPr>
          <p:cNvPr id="156" name="Text 149"/>
          <p:cNvSpPr txBox="1"/>
          <p:nvPr/>
        </p:nvSpPr>
        <p:spPr>
          <a:xfrm>
            <a:off x="6231636" y="4315968"/>
            <a:ext cx="51800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00" dirty="0">
                <a:solidFill>
                  <a:srgbClr val="3E7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PRESTADORES</a:t>
            </a:r>
            <a:endParaRPr lang="en-US" sz="950" dirty="0"/>
          </a:p>
        </p:txBody>
      </p:sp>
      <p:sp>
        <p:nvSpPr>
          <p:cNvPr id="157" name="Shape 150"/>
          <p:cNvSpPr/>
          <p:nvPr/>
        </p:nvSpPr>
        <p:spPr>
          <a:xfrm>
            <a:off x="6211062" y="4567428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8" name="Text 151"/>
          <p:cNvSpPr txBox="1"/>
          <p:nvPr/>
        </p:nvSpPr>
        <p:spPr>
          <a:xfrm>
            <a:off x="6341022" y="4526280"/>
            <a:ext cx="818388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Climeo</a:t>
            </a:r>
            <a:endParaRPr lang="en-US" sz="680" dirty="0"/>
          </a:p>
        </p:txBody>
      </p:sp>
      <p:sp>
        <p:nvSpPr>
          <p:cNvPr id="159" name="Shape 152"/>
          <p:cNvSpPr/>
          <p:nvPr/>
        </p:nvSpPr>
        <p:spPr>
          <a:xfrm>
            <a:off x="6204204" y="4739112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0" name="Text 153"/>
          <p:cNvSpPr txBox="1"/>
          <p:nvPr/>
        </p:nvSpPr>
        <p:spPr>
          <a:xfrm>
            <a:off x="6332220" y="4679441"/>
            <a:ext cx="818388" cy="203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Juliana Lima Lemos Ferreira</a:t>
            </a:r>
            <a:endParaRPr lang="en-US" sz="680" dirty="0"/>
          </a:p>
        </p:txBody>
      </p:sp>
      <p:sp>
        <p:nvSpPr>
          <p:cNvPr id="161" name="Shape 154"/>
          <p:cNvSpPr/>
          <p:nvPr/>
        </p:nvSpPr>
        <p:spPr>
          <a:xfrm>
            <a:off x="6231636" y="5020056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2" name="Text 155"/>
          <p:cNvSpPr txBox="1"/>
          <p:nvPr/>
        </p:nvSpPr>
        <p:spPr>
          <a:xfrm>
            <a:off x="6332220" y="4946904"/>
            <a:ext cx="8183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São Raimundo</a:t>
            </a:r>
            <a:endParaRPr lang="en-US" sz="680" dirty="0"/>
          </a:p>
        </p:txBody>
      </p:sp>
      <p:sp>
        <p:nvSpPr>
          <p:cNvPr id="163" name="Shape 156"/>
          <p:cNvSpPr/>
          <p:nvPr/>
        </p:nvSpPr>
        <p:spPr>
          <a:xfrm>
            <a:off x="6231636" y="5266944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4" name="Text 157"/>
          <p:cNvSpPr txBox="1"/>
          <p:nvPr/>
        </p:nvSpPr>
        <p:spPr>
          <a:xfrm>
            <a:off x="6332220" y="5193792"/>
            <a:ext cx="8183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Igor Coelho Cavalcanti</a:t>
            </a:r>
            <a:endParaRPr lang="en-US" sz="680" dirty="0"/>
          </a:p>
        </p:txBody>
      </p:sp>
      <p:sp>
        <p:nvSpPr>
          <p:cNvPr id="165" name="Shape 158"/>
          <p:cNvSpPr/>
          <p:nvPr/>
        </p:nvSpPr>
        <p:spPr>
          <a:xfrm>
            <a:off x="6231636" y="5513832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6" name="Text 159"/>
          <p:cNvSpPr txBox="1"/>
          <p:nvPr/>
        </p:nvSpPr>
        <p:spPr>
          <a:xfrm>
            <a:off x="6332220" y="5440680"/>
            <a:ext cx="8183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Instituto de Coração</a:t>
            </a:r>
            <a:endParaRPr lang="en-US" sz="680" dirty="0"/>
          </a:p>
        </p:txBody>
      </p:sp>
      <p:sp>
        <p:nvSpPr>
          <p:cNvPr id="167" name="Shape 160"/>
          <p:cNvSpPr/>
          <p:nvPr/>
        </p:nvSpPr>
        <p:spPr>
          <a:xfrm>
            <a:off x="6231636" y="576072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8" name="Text 161"/>
          <p:cNvSpPr txBox="1"/>
          <p:nvPr/>
        </p:nvSpPr>
        <p:spPr>
          <a:xfrm>
            <a:off x="6332220" y="5687568"/>
            <a:ext cx="8183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Rodrigo Santana Arruda</a:t>
            </a:r>
            <a:endParaRPr lang="en-US" sz="680" dirty="0"/>
          </a:p>
        </p:txBody>
      </p:sp>
      <p:sp>
        <p:nvSpPr>
          <p:cNvPr id="169" name="Shape 162"/>
          <p:cNvSpPr/>
          <p:nvPr/>
        </p:nvSpPr>
        <p:spPr>
          <a:xfrm>
            <a:off x="6231636" y="6007608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0" name="Text 163"/>
          <p:cNvSpPr txBox="1"/>
          <p:nvPr/>
        </p:nvSpPr>
        <p:spPr>
          <a:xfrm>
            <a:off x="6332220" y="5934456"/>
            <a:ext cx="818388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Elna Maria da Silva Gomes Ltda</a:t>
            </a:r>
            <a:endParaRPr lang="en-US" sz="680" dirty="0"/>
          </a:p>
        </p:txBody>
      </p:sp>
      <p:sp>
        <p:nvSpPr>
          <p:cNvPr id="171" name="Shape 164"/>
          <p:cNvSpPr/>
          <p:nvPr/>
        </p:nvSpPr>
        <p:spPr>
          <a:xfrm>
            <a:off x="6231636" y="6233922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2" name="Text 165"/>
          <p:cNvSpPr txBox="1"/>
          <p:nvPr/>
        </p:nvSpPr>
        <p:spPr>
          <a:xfrm>
            <a:off x="6341022" y="6172200"/>
            <a:ext cx="818388" cy="169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ILS Comercial Saúde Integrada Ltda</a:t>
            </a:r>
            <a:endParaRPr lang="en-US" sz="680" dirty="0"/>
          </a:p>
        </p:txBody>
      </p:sp>
      <p:sp>
        <p:nvSpPr>
          <p:cNvPr id="173" name="Shape 166"/>
          <p:cNvSpPr/>
          <p:nvPr/>
        </p:nvSpPr>
        <p:spPr>
          <a:xfrm>
            <a:off x="7296912" y="452628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4" name="Text 167"/>
          <p:cNvSpPr txBox="1"/>
          <p:nvPr/>
        </p:nvSpPr>
        <p:spPr>
          <a:xfrm>
            <a:off x="7397496" y="4453128"/>
            <a:ext cx="8183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Gerorge Ramos Sampaio</a:t>
            </a:r>
            <a:endParaRPr lang="en-US" sz="680" dirty="0"/>
          </a:p>
        </p:txBody>
      </p:sp>
      <p:sp>
        <p:nvSpPr>
          <p:cNvPr id="175" name="Shape 168"/>
          <p:cNvSpPr/>
          <p:nvPr/>
        </p:nvSpPr>
        <p:spPr>
          <a:xfrm>
            <a:off x="7296912" y="4807738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6" name="Text 169"/>
          <p:cNvSpPr txBox="1"/>
          <p:nvPr/>
        </p:nvSpPr>
        <p:spPr>
          <a:xfrm>
            <a:off x="7397496" y="4791036"/>
            <a:ext cx="743712" cy="128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Instituto Sanare</a:t>
            </a:r>
            <a:endParaRPr lang="en-US" sz="680" dirty="0"/>
          </a:p>
        </p:txBody>
      </p:sp>
      <p:sp>
        <p:nvSpPr>
          <p:cNvPr id="177" name="Shape 170"/>
          <p:cNvSpPr/>
          <p:nvPr/>
        </p:nvSpPr>
        <p:spPr>
          <a:xfrm>
            <a:off x="7296912" y="5020056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8" name="Text 171"/>
          <p:cNvSpPr txBox="1"/>
          <p:nvPr/>
        </p:nvSpPr>
        <p:spPr>
          <a:xfrm>
            <a:off x="7397496" y="4993464"/>
            <a:ext cx="224333" cy="12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ICC</a:t>
            </a:r>
            <a:endParaRPr lang="en-US" sz="680" dirty="0"/>
          </a:p>
        </p:txBody>
      </p:sp>
      <p:sp>
        <p:nvSpPr>
          <p:cNvPr id="179" name="Shape 172"/>
          <p:cNvSpPr/>
          <p:nvPr/>
        </p:nvSpPr>
        <p:spPr>
          <a:xfrm>
            <a:off x="7296912" y="518922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0" name="Text 173"/>
          <p:cNvSpPr txBox="1"/>
          <p:nvPr/>
        </p:nvSpPr>
        <p:spPr>
          <a:xfrm>
            <a:off x="7397496" y="5146113"/>
            <a:ext cx="818388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Pronefron</a:t>
            </a:r>
            <a:endParaRPr lang="en-US" sz="680" dirty="0"/>
          </a:p>
        </p:txBody>
      </p:sp>
      <p:sp>
        <p:nvSpPr>
          <p:cNvPr id="181" name="Shape 174"/>
          <p:cNvSpPr/>
          <p:nvPr/>
        </p:nvSpPr>
        <p:spPr>
          <a:xfrm>
            <a:off x="7301111" y="5369814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2" name="Text 175"/>
          <p:cNvSpPr txBox="1"/>
          <p:nvPr/>
        </p:nvSpPr>
        <p:spPr>
          <a:xfrm>
            <a:off x="7397496" y="5288498"/>
            <a:ext cx="818388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Jefferson Gomes Psicologia Clínica</a:t>
            </a:r>
            <a:endParaRPr lang="en-US" sz="680" dirty="0"/>
          </a:p>
        </p:txBody>
      </p:sp>
      <p:sp>
        <p:nvSpPr>
          <p:cNvPr id="183" name="Shape 176"/>
          <p:cNvSpPr/>
          <p:nvPr/>
        </p:nvSpPr>
        <p:spPr>
          <a:xfrm>
            <a:off x="7296912" y="5637276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4" name="Text 177"/>
          <p:cNvSpPr txBox="1"/>
          <p:nvPr/>
        </p:nvSpPr>
        <p:spPr>
          <a:xfrm>
            <a:off x="7397496" y="5564124"/>
            <a:ext cx="8183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Clínica Médica Dr. Ricardo Pereira Silva S/S Ltda</a:t>
            </a:r>
            <a:endParaRPr lang="en-US" sz="680" dirty="0"/>
          </a:p>
        </p:txBody>
      </p:sp>
      <p:sp>
        <p:nvSpPr>
          <p:cNvPr id="185" name="Shape 178"/>
          <p:cNvSpPr/>
          <p:nvPr/>
        </p:nvSpPr>
        <p:spPr>
          <a:xfrm>
            <a:off x="7296912" y="6131052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6" name="Text 179"/>
          <p:cNvSpPr txBox="1"/>
          <p:nvPr/>
        </p:nvSpPr>
        <p:spPr>
          <a:xfrm>
            <a:off x="7397496" y="6057900"/>
            <a:ext cx="818388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Nephron Serviços de Nefrologia Ltda</a:t>
            </a:r>
            <a:endParaRPr lang="en-US" sz="680" dirty="0"/>
          </a:p>
        </p:txBody>
      </p:sp>
      <p:sp>
        <p:nvSpPr>
          <p:cNvPr id="187" name="Shape 180"/>
          <p:cNvSpPr/>
          <p:nvPr/>
        </p:nvSpPr>
        <p:spPr>
          <a:xfrm>
            <a:off x="8362188" y="452628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8" name="Text 181"/>
          <p:cNvSpPr txBox="1"/>
          <p:nvPr/>
        </p:nvSpPr>
        <p:spPr>
          <a:xfrm>
            <a:off x="8462772" y="4453128"/>
            <a:ext cx="8183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Arcanjo Saúde LTDA</a:t>
            </a:r>
            <a:endParaRPr lang="en-US" sz="680" dirty="0"/>
          </a:p>
        </p:txBody>
      </p:sp>
      <p:sp>
        <p:nvSpPr>
          <p:cNvPr id="189" name="Shape 182"/>
          <p:cNvSpPr/>
          <p:nvPr/>
        </p:nvSpPr>
        <p:spPr>
          <a:xfrm>
            <a:off x="8362188" y="4773168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0" name="Text 183"/>
          <p:cNvSpPr txBox="1"/>
          <p:nvPr/>
        </p:nvSpPr>
        <p:spPr>
          <a:xfrm>
            <a:off x="8462772" y="4700016"/>
            <a:ext cx="818388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Infanclinic Consultório Médico Ltda</a:t>
            </a:r>
            <a:endParaRPr lang="en-US" sz="680" dirty="0"/>
          </a:p>
        </p:txBody>
      </p:sp>
      <p:sp>
        <p:nvSpPr>
          <p:cNvPr id="191" name="Shape 184"/>
          <p:cNvSpPr/>
          <p:nvPr/>
        </p:nvSpPr>
        <p:spPr>
          <a:xfrm>
            <a:off x="8362188" y="514350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2" name="Text 185"/>
          <p:cNvSpPr txBox="1"/>
          <p:nvPr/>
        </p:nvSpPr>
        <p:spPr>
          <a:xfrm>
            <a:off x="8462772" y="5070348"/>
            <a:ext cx="818388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Clínica GR2</a:t>
            </a:r>
            <a:endParaRPr lang="en-US" sz="680" dirty="0"/>
          </a:p>
        </p:txBody>
      </p:sp>
      <p:sp>
        <p:nvSpPr>
          <p:cNvPr id="193" name="Shape 186"/>
          <p:cNvSpPr/>
          <p:nvPr/>
        </p:nvSpPr>
        <p:spPr>
          <a:xfrm>
            <a:off x="8362188" y="5266944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4" name="Text 187"/>
          <p:cNvSpPr txBox="1"/>
          <p:nvPr/>
        </p:nvSpPr>
        <p:spPr>
          <a:xfrm>
            <a:off x="8462772" y="5193792"/>
            <a:ext cx="818388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P C Serviços Médicos Ltda</a:t>
            </a:r>
            <a:endParaRPr lang="en-US" sz="680" dirty="0"/>
          </a:p>
        </p:txBody>
      </p:sp>
      <p:sp>
        <p:nvSpPr>
          <p:cNvPr id="195" name="Shape 188"/>
          <p:cNvSpPr/>
          <p:nvPr/>
        </p:nvSpPr>
        <p:spPr>
          <a:xfrm>
            <a:off x="8362188" y="5637276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6" name="Text 189"/>
          <p:cNvSpPr txBox="1"/>
          <p:nvPr/>
        </p:nvSpPr>
        <p:spPr>
          <a:xfrm>
            <a:off x="8462772" y="5564124"/>
            <a:ext cx="818388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Roberto Vagner Souza de Carvalho</a:t>
            </a:r>
            <a:endParaRPr lang="en-US" sz="680" dirty="0"/>
          </a:p>
        </p:txBody>
      </p:sp>
      <p:sp>
        <p:nvSpPr>
          <p:cNvPr id="197" name="Shape 190"/>
          <p:cNvSpPr/>
          <p:nvPr/>
        </p:nvSpPr>
        <p:spPr>
          <a:xfrm>
            <a:off x="8362188" y="6007608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8" name="Text 191"/>
          <p:cNvSpPr txBox="1"/>
          <p:nvPr/>
        </p:nvSpPr>
        <p:spPr>
          <a:xfrm>
            <a:off x="8462772" y="5934456"/>
            <a:ext cx="818388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Fernanda Vieira Soares &amp; Cia. Ltda - ME</a:t>
            </a:r>
            <a:endParaRPr lang="en-US" sz="680" dirty="0"/>
          </a:p>
        </p:txBody>
      </p:sp>
      <p:sp>
        <p:nvSpPr>
          <p:cNvPr id="199" name="Shape 192"/>
          <p:cNvSpPr/>
          <p:nvPr/>
        </p:nvSpPr>
        <p:spPr>
          <a:xfrm>
            <a:off x="8362188" y="6254496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0" name="Text 193"/>
          <p:cNvSpPr txBox="1"/>
          <p:nvPr/>
        </p:nvSpPr>
        <p:spPr>
          <a:xfrm>
            <a:off x="8462772" y="6219320"/>
            <a:ext cx="8183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Alexandre Henrique Eller</a:t>
            </a:r>
            <a:endParaRPr lang="en-US" sz="680" dirty="0"/>
          </a:p>
        </p:txBody>
      </p:sp>
      <p:sp>
        <p:nvSpPr>
          <p:cNvPr id="201" name="Shape 194"/>
          <p:cNvSpPr/>
          <p:nvPr/>
        </p:nvSpPr>
        <p:spPr>
          <a:xfrm>
            <a:off x="9427464" y="452628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2" name="Text 195"/>
          <p:cNvSpPr txBox="1"/>
          <p:nvPr/>
        </p:nvSpPr>
        <p:spPr>
          <a:xfrm>
            <a:off x="9528048" y="4453128"/>
            <a:ext cx="818388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Vizualis Serviços Médicos LTDA</a:t>
            </a:r>
            <a:endParaRPr lang="en-US" sz="680" dirty="0"/>
          </a:p>
        </p:txBody>
      </p:sp>
      <p:sp>
        <p:nvSpPr>
          <p:cNvPr id="203" name="Shape 196"/>
          <p:cNvSpPr/>
          <p:nvPr/>
        </p:nvSpPr>
        <p:spPr>
          <a:xfrm>
            <a:off x="9427464" y="4896612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4" name="Text 197"/>
          <p:cNvSpPr txBox="1"/>
          <p:nvPr/>
        </p:nvSpPr>
        <p:spPr>
          <a:xfrm>
            <a:off x="9528048" y="4823460"/>
            <a:ext cx="8183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Viewclinic S/C Ltda</a:t>
            </a:r>
            <a:endParaRPr lang="en-US" sz="680" dirty="0"/>
          </a:p>
        </p:txBody>
      </p:sp>
      <p:sp>
        <p:nvSpPr>
          <p:cNvPr id="205" name="Shape 198"/>
          <p:cNvSpPr/>
          <p:nvPr/>
        </p:nvSpPr>
        <p:spPr>
          <a:xfrm>
            <a:off x="9427464" y="514350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6" name="Text 199"/>
          <p:cNvSpPr txBox="1"/>
          <p:nvPr/>
        </p:nvSpPr>
        <p:spPr>
          <a:xfrm>
            <a:off x="9528048" y="5070348"/>
            <a:ext cx="818388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Clínica de Fisioterapia Santa Edwirges</a:t>
            </a:r>
            <a:endParaRPr lang="en-US" sz="680" dirty="0"/>
          </a:p>
        </p:txBody>
      </p:sp>
      <p:sp>
        <p:nvSpPr>
          <p:cNvPr id="207" name="Shape 200"/>
          <p:cNvSpPr/>
          <p:nvPr/>
        </p:nvSpPr>
        <p:spPr>
          <a:xfrm>
            <a:off x="9427464" y="5513832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8" name="Text 201"/>
          <p:cNvSpPr txBox="1"/>
          <p:nvPr/>
        </p:nvSpPr>
        <p:spPr>
          <a:xfrm>
            <a:off x="9528048" y="5440680"/>
            <a:ext cx="8183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Petrônio Leitão</a:t>
            </a:r>
            <a:endParaRPr lang="en-US" sz="680" dirty="0"/>
          </a:p>
        </p:txBody>
      </p:sp>
      <p:sp>
        <p:nvSpPr>
          <p:cNvPr id="209" name="Shape 202"/>
          <p:cNvSpPr/>
          <p:nvPr/>
        </p:nvSpPr>
        <p:spPr>
          <a:xfrm>
            <a:off x="9427464" y="576072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0" name="Text 203"/>
          <p:cNvSpPr txBox="1"/>
          <p:nvPr/>
        </p:nvSpPr>
        <p:spPr>
          <a:xfrm>
            <a:off x="9528048" y="5687568"/>
            <a:ext cx="818388" cy="653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Clínica de Doenças Pulmonares e Alergia Petrônio Leitão Ltda</a:t>
            </a:r>
            <a:endParaRPr lang="en-US" sz="680" dirty="0"/>
          </a:p>
        </p:txBody>
      </p:sp>
      <p:sp>
        <p:nvSpPr>
          <p:cNvPr id="211" name="Shape 204"/>
          <p:cNvSpPr/>
          <p:nvPr/>
        </p:nvSpPr>
        <p:spPr>
          <a:xfrm>
            <a:off x="9448038" y="6136744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2" name="Text 205"/>
          <p:cNvSpPr txBox="1"/>
          <p:nvPr/>
        </p:nvSpPr>
        <p:spPr>
          <a:xfrm>
            <a:off x="9528048" y="6092190"/>
            <a:ext cx="8183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SCM Serviços Médicos Ltda</a:t>
            </a:r>
            <a:endParaRPr lang="en-US" sz="680" dirty="0"/>
          </a:p>
        </p:txBody>
      </p:sp>
      <p:sp>
        <p:nvSpPr>
          <p:cNvPr id="213" name="Shape 206"/>
          <p:cNvSpPr/>
          <p:nvPr/>
        </p:nvSpPr>
        <p:spPr>
          <a:xfrm>
            <a:off x="10492740" y="452628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4" name="Text 207"/>
          <p:cNvSpPr txBox="1"/>
          <p:nvPr/>
        </p:nvSpPr>
        <p:spPr>
          <a:xfrm>
            <a:off x="10593324" y="4453128"/>
            <a:ext cx="8183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Clínica Fisio Life Fisioterapia e Estética Ltda</a:t>
            </a:r>
            <a:endParaRPr lang="en-US" sz="680" dirty="0"/>
          </a:p>
        </p:txBody>
      </p:sp>
      <p:sp>
        <p:nvSpPr>
          <p:cNvPr id="215" name="Shape 208"/>
          <p:cNvSpPr/>
          <p:nvPr/>
        </p:nvSpPr>
        <p:spPr>
          <a:xfrm>
            <a:off x="10492740" y="5020056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6" name="Text 209"/>
          <p:cNvSpPr txBox="1"/>
          <p:nvPr/>
        </p:nvSpPr>
        <p:spPr>
          <a:xfrm>
            <a:off x="10593324" y="4946904"/>
            <a:ext cx="818388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Multiclínica Fortaleza Ltda - EPP</a:t>
            </a:r>
            <a:endParaRPr lang="en-US" sz="680" dirty="0"/>
          </a:p>
        </p:txBody>
      </p:sp>
      <p:sp>
        <p:nvSpPr>
          <p:cNvPr id="217" name="Shape 210"/>
          <p:cNvSpPr/>
          <p:nvPr/>
        </p:nvSpPr>
        <p:spPr>
          <a:xfrm>
            <a:off x="10492740" y="5390388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8" name="Text 211"/>
          <p:cNvSpPr txBox="1"/>
          <p:nvPr/>
        </p:nvSpPr>
        <p:spPr>
          <a:xfrm>
            <a:off x="10593324" y="5317236"/>
            <a:ext cx="818388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H Diniz Meireles &amp; Cia Ltda</a:t>
            </a:r>
            <a:endParaRPr lang="en-US" sz="680" dirty="0"/>
          </a:p>
        </p:txBody>
      </p:sp>
      <p:sp>
        <p:nvSpPr>
          <p:cNvPr id="219" name="Shape 212"/>
          <p:cNvSpPr/>
          <p:nvPr/>
        </p:nvSpPr>
        <p:spPr>
          <a:xfrm>
            <a:off x="10492740" y="5760720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0" name="Text 213"/>
          <p:cNvSpPr txBox="1"/>
          <p:nvPr/>
        </p:nvSpPr>
        <p:spPr>
          <a:xfrm>
            <a:off x="10593324" y="5687568"/>
            <a:ext cx="8183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Clínica Otomédica Ltda</a:t>
            </a:r>
            <a:endParaRPr lang="en-US" sz="680" dirty="0"/>
          </a:p>
        </p:txBody>
      </p:sp>
      <p:sp>
        <p:nvSpPr>
          <p:cNvPr id="221" name="Shape 214"/>
          <p:cNvSpPr/>
          <p:nvPr/>
        </p:nvSpPr>
        <p:spPr>
          <a:xfrm>
            <a:off x="10492740" y="6007608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2" name="Text 215"/>
          <p:cNvSpPr txBox="1"/>
          <p:nvPr/>
        </p:nvSpPr>
        <p:spPr>
          <a:xfrm>
            <a:off x="10593324" y="5934456"/>
            <a:ext cx="8183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Flávio Bezerra de Araújo</a:t>
            </a:r>
            <a:endParaRPr lang="en-US" sz="680" dirty="0"/>
          </a:p>
        </p:txBody>
      </p:sp>
      <p:sp>
        <p:nvSpPr>
          <p:cNvPr id="223" name="Shape 216"/>
          <p:cNvSpPr/>
          <p:nvPr/>
        </p:nvSpPr>
        <p:spPr>
          <a:xfrm>
            <a:off x="10492740" y="6254496"/>
            <a:ext cx="41148" cy="41148"/>
          </a:xfrm>
          <a:prstGeom prst="ellipse">
            <a:avLst/>
          </a:prstGeom>
          <a:solidFill>
            <a:srgbClr val="3E74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4" name="Text 217"/>
          <p:cNvSpPr txBox="1"/>
          <p:nvPr/>
        </p:nvSpPr>
        <p:spPr>
          <a:xfrm>
            <a:off x="10593324" y="6181344"/>
            <a:ext cx="8183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68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Ticiane Araruna Cruz Levy</a:t>
            </a:r>
            <a:endParaRPr lang="en-US" sz="680" dirty="0"/>
          </a:p>
        </p:txBody>
      </p:sp>
      <p:sp>
        <p:nvSpPr>
          <p:cNvPr id="225" name="Text 218"/>
          <p:cNvSpPr txBox="1"/>
          <p:nvPr/>
        </p:nvSpPr>
        <p:spPr>
          <a:xfrm>
            <a:off x="502920" y="647395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sujeita a </a:t>
            </a:r>
            <a:r>
              <a:rPr lang="en-US" sz="900" dirty="0" err="1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atualizações</a:t>
            </a:r>
            <a:r>
              <a:rPr lang="en-US" sz="90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571</Words>
  <Application>Microsoft Office PowerPoint</Application>
  <PresentationFormat>Widescreen</PresentationFormat>
  <Paragraphs>188</Paragraphs>
  <Slides>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Isabele Freitas</cp:lastModifiedBy>
  <cp:revision>4</cp:revision>
  <dcterms:created xsi:type="dcterms:W3CDTF">2026-09-26T20:34:34Z</dcterms:created>
  <dcterms:modified xsi:type="dcterms:W3CDTF">2026-09-28T09:34:16Z</dcterms:modified>
</cp:coreProperties>
</file>