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33"/>
  </p:notesMasterIdLst>
  <p:sldIdLst>
    <p:sldId id="256" r:id="rId2"/>
    <p:sldId id="257" r:id="rId3"/>
    <p:sldId id="265" r:id="rId4"/>
    <p:sldId id="266" r:id="rId5"/>
    <p:sldId id="287" r:id="rId6"/>
    <p:sldId id="268" r:id="rId7"/>
    <p:sldId id="267" r:id="rId8"/>
    <p:sldId id="263" r:id="rId9"/>
    <p:sldId id="278" r:id="rId10"/>
    <p:sldId id="273" r:id="rId11"/>
    <p:sldId id="289" r:id="rId12"/>
    <p:sldId id="290" r:id="rId13"/>
    <p:sldId id="293" r:id="rId14"/>
    <p:sldId id="292" r:id="rId15"/>
    <p:sldId id="294" r:id="rId16"/>
    <p:sldId id="298" r:id="rId17"/>
    <p:sldId id="316" r:id="rId18"/>
    <p:sldId id="303" r:id="rId19"/>
    <p:sldId id="317" r:id="rId20"/>
    <p:sldId id="318" r:id="rId21"/>
    <p:sldId id="319" r:id="rId22"/>
    <p:sldId id="258" r:id="rId23"/>
    <p:sldId id="320" r:id="rId24"/>
    <p:sldId id="321" r:id="rId25"/>
    <p:sldId id="322" r:id="rId26"/>
    <p:sldId id="323" r:id="rId27"/>
    <p:sldId id="324" r:id="rId28"/>
    <p:sldId id="325" r:id="rId29"/>
    <p:sldId id="326" r:id="rId30"/>
    <p:sldId id="327" r:id="rId31"/>
    <p:sldId id="274" r:id="rId32"/>
  </p:sldIdLst>
  <p:sldSz cx="18288000" cy="10287000"/>
  <p:notesSz cx="7104063" cy="10234613"/>
  <p:embeddedFontLst>
    <p:embeddedFont>
      <p:font typeface="Cambria" panose="02040503050406030204" pitchFamily="18" charset="0"/>
      <p:regular r:id="rId34"/>
      <p:bold r:id="rId35"/>
      <p:italic r:id="rId36"/>
      <p:boldItalic r:id="rId37"/>
    </p:embeddedFont>
    <p:embeddedFont>
      <p:font typeface="Poppins" panose="00000500000000000000" pitchFamily="2" charset="0"/>
      <p:regular r:id="rId38"/>
    </p:embeddedFont>
    <p:embeddedFont>
      <p:font typeface="Poppins Medium" panose="00000600000000000000" pitchFamily="2" charset="0"/>
      <p:regular r:id="rId39"/>
      <p:italic r:id="rId40"/>
    </p:embeddedFont>
    <p:embeddedFont>
      <p:font typeface="Poppins Ultra-Bold" panose="020B0604020202020204" charset="0"/>
      <p:regular r:id="rId4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233" autoAdjust="0"/>
    <p:restoredTop sz="96150" autoAdjust="0"/>
  </p:normalViewPr>
  <p:slideViewPr>
    <p:cSldViewPr>
      <p:cViewPr varScale="1">
        <p:scale>
          <a:sx n="55" d="100"/>
          <a:sy n="55" d="100"/>
        </p:scale>
        <p:origin x="859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6.fntdata"/><Relationship Id="rId21" Type="http://schemas.openxmlformats.org/officeDocument/2006/relationships/slide" Target="slides/slide20.xml"/><Relationship Id="rId34" Type="http://schemas.openxmlformats.org/officeDocument/2006/relationships/font" Target="fonts/font1.fntdata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4.fntdata"/><Relationship Id="rId40" Type="http://schemas.openxmlformats.org/officeDocument/2006/relationships/font" Target="fonts/font7.fntdata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2.fntdata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font" Target="fonts/font5.fntdata"/><Relationship Id="rId20" Type="http://schemas.openxmlformats.org/officeDocument/2006/relationships/slide" Target="slides/slide19.xml"/><Relationship Id="rId41" Type="http://schemas.openxmlformats.org/officeDocument/2006/relationships/font" Target="fonts/font8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427" cy="513508"/>
          </a:xfrm>
          <a:prstGeom prst="rect">
            <a:avLst/>
          </a:prstGeom>
        </p:spPr>
        <p:txBody>
          <a:bodyPr vert="horz" lIns="99075" tIns="49538" rIns="99075" bIns="49538" rtlCol="0"/>
          <a:lstStyle>
            <a:lvl1pPr algn="l">
              <a:defRPr sz="13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4023992" y="0"/>
            <a:ext cx="3078427" cy="513508"/>
          </a:xfrm>
          <a:prstGeom prst="rect">
            <a:avLst/>
          </a:prstGeom>
        </p:spPr>
        <p:txBody>
          <a:bodyPr vert="horz" lIns="99075" tIns="49538" rIns="99075" bIns="49538" rtlCol="0"/>
          <a:lstStyle>
            <a:lvl1pPr algn="r">
              <a:defRPr sz="1300"/>
            </a:lvl1pPr>
          </a:lstStyle>
          <a:p>
            <a:fld id="{38881497-2766-4B0E-88A8-1720AEB80E63}" type="datetimeFigureOut">
              <a:rPr lang="pt-BR" smtClean="0"/>
              <a:t>27/09/2026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75" tIns="49538" rIns="99075" bIns="49538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710407" y="4925407"/>
            <a:ext cx="5683250" cy="4029879"/>
          </a:xfrm>
          <a:prstGeom prst="rect">
            <a:avLst/>
          </a:prstGeom>
        </p:spPr>
        <p:txBody>
          <a:bodyPr vert="horz" lIns="99075" tIns="49538" rIns="99075" bIns="49538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9721107"/>
            <a:ext cx="3078427" cy="513507"/>
          </a:xfrm>
          <a:prstGeom prst="rect">
            <a:avLst/>
          </a:prstGeom>
        </p:spPr>
        <p:txBody>
          <a:bodyPr vert="horz" lIns="99075" tIns="49538" rIns="99075" bIns="49538" rtlCol="0" anchor="b"/>
          <a:lstStyle>
            <a:lvl1pPr algn="l">
              <a:defRPr sz="13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4023992" y="9721107"/>
            <a:ext cx="3078427" cy="513507"/>
          </a:xfrm>
          <a:prstGeom prst="rect">
            <a:avLst/>
          </a:prstGeom>
        </p:spPr>
        <p:txBody>
          <a:bodyPr vert="horz" lIns="99075" tIns="49538" rIns="99075" bIns="49538" rtlCol="0" anchor="b"/>
          <a:lstStyle>
            <a:lvl1pPr algn="r">
              <a:defRPr sz="1300"/>
            </a:lvl1pPr>
          </a:lstStyle>
          <a:p>
            <a:fld id="{8DBFC83D-F744-4797-A425-BCC1D848BE5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06136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872219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sv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svg"/><Relationship Id="rId4" Type="http://schemas.openxmlformats.org/officeDocument/2006/relationships/image" Target="../media/image6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slide" Target="slide9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sv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10" Type="http://schemas.openxmlformats.org/officeDocument/2006/relationships/image" Target="../media/image32.png"/><Relationship Id="rId4" Type="http://schemas.openxmlformats.org/officeDocument/2006/relationships/image" Target="../media/image26.png"/><Relationship Id="rId9" Type="http://schemas.openxmlformats.org/officeDocument/2006/relationships/image" Target="../media/image31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13" Type="http://schemas.openxmlformats.org/officeDocument/2006/relationships/image" Target="../media/image39.png"/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12" Type="http://schemas.openxmlformats.org/officeDocument/2006/relationships/image" Target="../media/image3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4.png"/><Relationship Id="rId11" Type="http://schemas.openxmlformats.org/officeDocument/2006/relationships/image" Target="../media/image32.png"/><Relationship Id="rId5" Type="http://schemas.openxmlformats.org/officeDocument/2006/relationships/image" Target="../media/image33.png"/><Relationship Id="rId15" Type="http://schemas.openxmlformats.org/officeDocument/2006/relationships/image" Target="../media/image41.png"/><Relationship Id="rId10" Type="http://schemas.openxmlformats.org/officeDocument/2006/relationships/image" Target="../media/image37.png"/><Relationship Id="rId4" Type="http://schemas.openxmlformats.org/officeDocument/2006/relationships/image" Target="../media/image28.png"/><Relationship Id="rId9" Type="http://schemas.openxmlformats.org/officeDocument/2006/relationships/image" Target="../media/image36.png"/><Relationship Id="rId14" Type="http://schemas.openxmlformats.org/officeDocument/2006/relationships/image" Target="../media/image40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210511" y="1028700"/>
            <a:ext cx="5953420" cy="8229600"/>
            <a:chOff x="0" y="0"/>
            <a:chExt cx="1567979" cy="216746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567979" cy="2167467"/>
            </a:xfrm>
            <a:custGeom>
              <a:avLst/>
              <a:gdLst/>
              <a:ahLst/>
              <a:cxnLst/>
              <a:rect l="l" t="t" r="r" b="b"/>
              <a:pathLst>
                <a:path w="1567979" h="2167467">
                  <a:moveTo>
                    <a:pt x="66321" y="0"/>
                  </a:moveTo>
                  <a:lnTo>
                    <a:pt x="1501658" y="0"/>
                  </a:lnTo>
                  <a:cubicBezTo>
                    <a:pt x="1538286" y="0"/>
                    <a:pt x="1567979" y="29693"/>
                    <a:pt x="1567979" y="66321"/>
                  </a:cubicBezTo>
                  <a:lnTo>
                    <a:pt x="1567979" y="2101146"/>
                  </a:lnTo>
                  <a:cubicBezTo>
                    <a:pt x="1567979" y="2137774"/>
                    <a:pt x="1538286" y="2167467"/>
                    <a:pt x="1501658" y="2167467"/>
                  </a:cubicBezTo>
                  <a:lnTo>
                    <a:pt x="66321" y="2167467"/>
                  </a:lnTo>
                  <a:cubicBezTo>
                    <a:pt x="29693" y="2167467"/>
                    <a:pt x="0" y="2137774"/>
                    <a:pt x="0" y="2101146"/>
                  </a:cubicBezTo>
                  <a:lnTo>
                    <a:pt x="0" y="66321"/>
                  </a:lnTo>
                  <a:cubicBezTo>
                    <a:pt x="0" y="29693"/>
                    <a:pt x="29693" y="0"/>
                    <a:pt x="66321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08296C">
                    <a:alpha val="100000"/>
                  </a:srgbClr>
                </a:gs>
                <a:gs pos="50000">
                  <a:srgbClr val="2361A0">
                    <a:alpha val="100000"/>
                  </a:srgbClr>
                </a:gs>
                <a:gs pos="100000">
                  <a:srgbClr val="439BD4">
                    <a:alpha val="10000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</p:spPr>
          <p:txBody>
            <a:bodyPr/>
            <a:lstStyle/>
            <a:p>
              <a:endParaRPr lang="pt-B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1567979" cy="22055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7741373" y="1028700"/>
            <a:ext cx="1542017" cy="8067989"/>
            <a:chOff x="0" y="0"/>
            <a:chExt cx="406128" cy="212490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06128" cy="2124902"/>
            </a:xfrm>
            <a:custGeom>
              <a:avLst/>
              <a:gdLst/>
              <a:ahLst/>
              <a:cxnLst/>
              <a:rect l="l" t="t" r="r" b="b"/>
              <a:pathLst>
                <a:path w="406128" h="2124902">
                  <a:moveTo>
                    <a:pt x="203064" y="0"/>
                  </a:moveTo>
                  <a:lnTo>
                    <a:pt x="203064" y="0"/>
                  </a:lnTo>
                  <a:cubicBezTo>
                    <a:pt x="256920" y="0"/>
                    <a:pt x="308570" y="21394"/>
                    <a:pt x="346652" y="59476"/>
                  </a:cubicBezTo>
                  <a:cubicBezTo>
                    <a:pt x="384734" y="97558"/>
                    <a:pt x="406128" y="149208"/>
                    <a:pt x="406128" y="203064"/>
                  </a:cubicBezTo>
                  <a:lnTo>
                    <a:pt x="406128" y="1921839"/>
                  </a:lnTo>
                  <a:cubicBezTo>
                    <a:pt x="406128" y="1975694"/>
                    <a:pt x="384734" y="2027344"/>
                    <a:pt x="346652" y="2065426"/>
                  </a:cubicBezTo>
                  <a:cubicBezTo>
                    <a:pt x="308570" y="2103508"/>
                    <a:pt x="256920" y="2124902"/>
                    <a:pt x="203064" y="2124902"/>
                  </a:cubicBezTo>
                  <a:lnTo>
                    <a:pt x="203064" y="2124902"/>
                  </a:lnTo>
                  <a:cubicBezTo>
                    <a:pt x="149208" y="2124902"/>
                    <a:pt x="97558" y="2103508"/>
                    <a:pt x="59476" y="2065426"/>
                  </a:cubicBezTo>
                  <a:cubicBezTo>
                    <a:pt x="21394" y="2027344"/>
                    <a:pt x="0" y="1975694"/>
                    <a:pt x="0" y="1921839"/>
                  </a:cubicBezTo>
                  <a:lnTo>
                    <a:pt x="0" y="203064"/>
                  </a:lnTo>
                  <a:cubicBezTo>
                    <a:pt x="0" y="149208"/>
                    <a:pt x="21394" y="97558"/>
                    <a:pt x="59476" y="59476"/>
                  </a:cubicBezTo>
                  <a:cubicBezTo>
                    <a:pt x="97558" y="21394"/>
                    <a:pt x="149208" y="0"/>
                    <a:pt x="203064" y="0"/>
                  </a:cubicBezTo>
                  <a:close/>
                </a:path>
              </a:pathLst>
            </a:custGeom>
            <a:solidFill>
              <a:srgbClr val="439BD4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406128" cy="21630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-743464" y="2717936"/>
            <a:ext cx="7428419" cy="7400358"/>
            <a:chOff x="0" y="0"/>
            <a:chExt cx="3698240" cy="3684270"/>
          </a:xfrm>
        </p:grpSpPr>
        <p:sp>
          <p:nvSpPr>
            <p:cNvPr id="9" name="Freeform 9"/>
            <p:cNvSpPr/>
            <p:nvPr/>
          </p:nvSpPr>
          <p:spPr>
            <a:xfrm>
              <a:off x="-5" y="-75"/>
              <a:ext cx="3698166" cy="3685633"/>
            </a:xfrm>
            <a:custGeom>
              <a:avLst/>
              <a:gdLst/>
              <a:ahLst/>
              <a:cxnLst/>
              <a:rect l="l" t="t" r="r" b="b"/>
              <a:pathLst>
                <a:path w="3698166" h="3685633">
                  <a:moveTo>
                    <a:pt x="2411735" y="3229685"/>
                  </a:moveTo>
                  <a:cubicBezTo>
                    <a:pt x="2346965" y="3520515"/>
                    <a:pt x="2076455" y="3711015"/>
                    <a:pt x="1766575" y="3681805"/>
                  </a:cubicBezTo>
                  <a:cubicBezTo>
                    <a:pt x="1489715" y="3656405"/>
                    <a:pt x="1258575" y="3411295"/>
                    <a:pt x="1249685" y="3128085"/>
                  </a:cubicBezTo>
                  <a:cubicBezTo>
                    <a:pt x="1245875" y="2973145"/>
                    <a:pt x="1211585" y="2829635"/>
                    <a:pt x="1116335" y="2705175"/>
                  </a:cubicBezTo>
                  <a:cubicBezTo>
                    <a:pt x="986795" y="2534995"/>
                    <a:pt x="812805" y="2448635"/>
                    <a:pt x="598175" y="2443555"/>
                  </a:cubicBezTo>
                  <a:cubicBezTo>
                    <a:pt x="311155" y="2435935"/>
                    <a:pt x="91445" y="2264485"/>
                    <a:pt x="20325" y="1988895"/>
                  </a:cubicBezTo>
                  <a:cubicBezTo>
                    <a:pt x="8895" y="1944445"/>
                    <a:pt x="6355" y="1897455"/>
                    <a:pt x="5" y="1851735"/>
                  </a:cubicBezTo>
                  <a:cubicBezTo>
                    <a:pt x="3815" y="1531695"/>
                    <a:pt x="260355" y="1267535"/>
                    <a:pt x="575315" y="1262455"/>
                  </a:cubicBezTo>
                  <a:cubicBezTo>
                    <a:pt x="890275" y="1257375"/>
                    <a:pt x="1174755" y="1510105"/>
                    <a:pt x="1184915" y="1839035"/>
                  </a:cubicBezTo>
                  <a:cubicBezTo>
                    <a:pt x="1195075" y="2167965"/>
                    <a:pt x="1352555" y="2376245"/>
                    <a:pt x="1634495" y="2471495"/>
                  </a:cubicBezTo>
                  <a:cubicBezTo>
                    <a:pt x="1703075" y="2494355"/>
                    <a:pt x="1779275" y="2500705"/>
                    <a:pt x="1851665" y="2504515"/>
                  </a:cubicBezTo>
                  <a:cubicBezTo>
                    <a:pt x="2230125" y="2522295"/>
                    <a:pt x="2493015" y="2861385"/>
                    <a:pt x="2411735" y="3229685"/>
                  </a:cubicBezTo>
                  <a:close/>
                  <a:moveTo>
                    <a:pt x="1869445" y="1181175"/>
                  </a:moveTo>
                  <a:cubicBezTo>
                    <a:pt x="2084075" y="1186255"/>
                    <a:pt x="2258065" y="1272615"/>
                    <a:pt x="2388875" y="1442795"/>
                  </a:cubicBezTo>
                  <a:cubicBezTo>
                    <a:pt x="2482855" y="1567255"/>
                    <a:pt x="2517145" y="1710765"/>
                    <a:pt x="2522225" y="1865705"/>
                  </a:cubicBezTo>
                  <a:cubicBezTo>
                    <a:pt x="2531115" y="2148915"/>
                    <a:pt x="2762255" y="2394025"/>
                    <a:pt x="3037845" y="2419425"/>
                  </a:cubicBezTo>
                  <a:cubicBezTo>
                    <a:pt x="3347725" y="2448635"/>
                    <a:pt x="3618235" y="2258135"/>
                    <a:pt x="3683005" y="1967305"/>
                  </a:cubicBezTo>
                  <a:cubicBezTo>
                    <a:pt x="3765555" y="1599005"/>
                    <a:pt x="3501395" y="1259915"/>
                    <a:pt x="3124205" y="1242135"/>
                  </a:cubicBezTo>
                  <a:cubicBezTo>
                    <a:pt x="3050545" y="1238325"/>
                    <a:pt x="2974345" y="1231975"/>
                    <a:pt x="2905765" y="1209115"/>
                  </a:cubicBezTo>
                  <a:cubicBezTo>
                    <a:pt x="2623825" y="1113865"/>
                    <a:pt x="2467615" y="905585"/>
                    <a:pt x="2457455" y="576655"/>
                  </a:cubicBezTo>
                  <a:cubicBezTo>
                    <a:pt x="2447295" y="247725"/>
                    <a:pt x="2180595" y="-5005"/>
                    <a:pt x="1846585" y="75"/>
                  </a:cubicBezTo>
                  <a:cubicBezTo>
                    <a:pt x="1532895" y="5155"/>
                    <a:pt x="1276355" y="270585"/>
                    <a:pt x="1271275" y="589355"/>
                  </a:cubicBezTo>
                  <a:cubicBezTo>
                    <a:pt x="1278895" y="635075"/>
                    <a:pt x="1280165" y="682065"/>
                    <a:pt x="1291595" y="726515"/>
                  </a:cubicBezTo>
                  <a:cubicBezTo>
                    <a:pt x="1362715" y="1002105"/>
                    <a:pt x="1582425" y="1173555"/>
                    <a:pt x="1869445" y="1181175"/>
                  </a:cubicBezTo>
                  <a:close/>
                  <a:moveTo>
                    <a:pt x="3124205" y="2504515"/>
                  </a:moveTo>
                  <a:cubicBezTo>
                    <a:pt x="3050545" y="2500705"/>
                    <a:pt x="2974345" y="2494355"/>
                    <a:pt x="2905765" y="2471495"/>
                  </a:cubicBezTo>
                  <a:cubicBezTo>
                    <a:pt x="2623825" y="2376245"/>
                    <a:pt x="2467615" y="2167965"/>
                    <a:pt x="2457455" y="1839035"/>
                  </a:cubicBezTo>
                  <a:cubicBezTo>
                    <a:pt x="2451105" y="1629485"/>
                    <a:pt x="2340615" y="1450415"/>
                    <a:pt x="2174245" y="1350085"/>
                  </a:cubicBezTo>
                  <a:cubicBezTo>
                    <a:pt x="2084075" y="1287855"/>
                    <a:pt x="1973585" y="1248485"/>
                    <a:pt x="1851665" y="1242135"/>
                  </a:cubicBezTo>
                  <a:cubicBezTo>
                    <a:pt x="1779275" y="1238325"/>
                    <a:pt x="1703075" y="1231975"/>
                    <a:pt x="1634495" y="1209115"/>
                  </a:cubicBezTo>
                  <a:cubicBezTo>
                    <a:pt x="1352555" y="1113865"/>
                    <a:pt x="1195075" y="905585"/>
                    <a:pt x="1184915" y="576655"/>
                  </a:cubicBezTo>
                  <a:cubicBezTo>
                    <a:pt x="1174755" y="247725"/>
                    <a:pt x="890275" y="-5005"/>
                    <a:pt x="575315" y="75"/>
                  </a:cubicBezTo>
                  <a:cubicBezTo>
                    <a:pt x="260355" y="5155"/>
                    <a:pt x="3815" y="270585"/>
                    <a:pt x="5" y="589355"/>
                  </a:cubicBezTo>
                  <a:cubicBezTo>
                    <a:pt x="6355" y="635075"/>
                    <a:pt x="8895" y="682065"/>
                    <a:pt x="20325" y="726515"/>
                  </a:cubicBezTo>
                  <a:cubicBezTo>
                    <a:pt x="91445" y="1002105"/>
                    <a:pt x="311155" y="1173555"/>
                    <a:pt x="598175" y="1181175"/>
                  </a:cubicBezTo>
                  <a:cubicBezTo>
                    <a:pt x="812805" y="1186255"/>
                    <a:pt x="986795" y="1272615"/>
                    <a:pt x="1116335" y="1442795"/>
                  </a:cubicBezTo>
                  <a:cubicBezTo>
                    <a:pt x="1211585" y="1567255"/>
                    <a:pt x="1245875" y="1710765"/>
                    <a:pt x="1249685" y="1865705"/>
                  </a:cubicBezTo>
                  <a:cubicBezTo>
                    <a:pt x="1256035" y="2063825"/>
                    <a:pt x="1371605" y="2244165"/>
                    <a:pt x="1535435" y="2341955"/>
                  </a:cubicBezTo>
                  <a:cubicBezTo>
                    <a:pt x="1629415" y="2404185"/>
                    <a:pt x="1742445" y="2439745"/>
                    <a:pt x="1869445" y="2443555"/>
                  </a:cubicBezTo>
                  <a:cubicBezTo>
                    <a:pt x="2084075" y="2448635"/>
                    <a:pt x="2258065" y="2534995"/>
                    <a:pt x="2388875" y="2705175"/>
                  </a:cubicBezTo>
                  <a:cubicBezTo>
                    <a:pt x="2482855" y="2829635"/>
                    <a:pt x="2517145" y="2973145"/>
                    <a:pt x="2522225" y="3128085"/>
                  </a:cubicBezTo>
                  <a:cubicBezTo>
                    <a:pt x="2531115" y="3411295"/>
                    <a:pt x="2762255" y="3656405"/>
                    <a:pt x="3037845" y="3681805"/>
                  </a:cubicBezTo>
                  <a:cubicBezTo>
                    <a:pt x="3347725" y="3711015"/>
                    <a:pt x="3618235" y="3520515"/>
                    <a:pt x="3683005" y="3229685"/>
                  </a:cubicBezTo>
                  <a:cubicBezTo>
                    <a:pt x="3765555" y="2861385"/>
                    <a:pt x="3501395" y="2522295"/>
                    <a:pt x="3124205" y="2504515"/>
                  </a:cubicBezTo>
                  <a:close/>
                  <a:moveTo>
                    <a:pt x="3098805" y="1181175"/>
                  </a:moveTo>
                  <a:cubicBezTo>
                    <a:pt x="3100075" y="1181175"/>
                    <a:pt x="3100075" y="1181175"/>
                    <a:pt x="3101345" y="1181175"/>
                  </a:cubicBezTo>
                  <a:cubicBezTo>
                    <a:pt x="3427735" y="1177365"/>
                    <a:pt x="3689355" y="908125"/>
                    <a:pt x="3685545" y="581735"/>
                  </a:cubicBezTo>
                  <a:cubicBezTo>
                    <a:pt x="3683005" y="260425"/>
                    <a:pt x="3415035" y="-1195"/>
                    <a:pt x="3089915" y="75"/>
                  </a:cubicBezTo>
                  <a:cubicBezTo>
                    <a:pt x="2767335" y="2615"/>
                    <a:pt x="2501905" y="264235"/>
                    <a:pt x="2503175" y="590625"/>
                  </a:cubicBezTo>
                  <a:cubicBezTo>
                    <a:pt x="2504445" y="917015"/>
                    <a:pt x="2774955" y="1184985"/>
                    <a:pt x="3098805" y="1181175"/>
                  </a:cubicBezTo>
                  <a:close/>
                  <a:moveTo>
                    <a:pt x="586745" y="2504515"/>
                  </a:moveTo>
                  <a:cubicBezTo>
                    <a:pt x="264165" y="2505785"/>
                    <a:pt x="-1265" y="2766135"/>
                    <a:pt x="5" y="3093795"/>
                  </a:cubicBezTo>
                  <a:cubicBezTo>
                    <a:pt x="1275" y="3421455"/>
                    <a:pt x="270515" y="3688155"/>
                    <a:pt x="595635" y="3685615"/>
                  </a:cubicBezTo>
                  <a:cubicBezTo>
                    <a:pt x="923295" y="3681805"/>
                    <a:pt x="1186185" y="3413835"/>
                    <a:pt x="1182375" y="3086175"/>
                  </a:cubicBezTo>
                  <a:cubicBezTo>
                    <a:pt x="1179835" y="2763595"/>
                    <a:pt x="911865" y="2501975"/>
                    <a:pt x="586745" y="2504515"/>
                  </a:cubicBezTo>
                  <a:close/>
                </a:path>
              </a:pathLst>
            </a:custGeom>
            <a:blipFill>
              <a:blip r:embed="rId2"/>
              <a:stretch>
                <a:fillRect l="-61850" t="-30024" r="-81140" b="-32571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550656" y="1879325"/>
            <a:ext cx="1250444" cy="1250444"/>
            <a:chOff x="0" y="0"/>
            <a:chExt cx="812800" cy="8128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8296C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6693590" y="7085958"/>
            <a:ext cx="1250444" cy="1250444"/>
            <a:chOff x="0" y="0"/>
            <a:chExt cx="812800" cy="8128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439BD4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4117688" y="4445559"/>
            <a:ext cx="1250444" cy="1250444"/>
            <a:chOff x="0" y="0"/>
            <a:chExt cx="812800" cy="812800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2361A0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9" name="TextBox 19"/>
          <p:cNvSpPr txBox="1"/>
          <p:nvPr/>
        </p:nvSpPr>
        <p:spPr>
          <a:xfrm>
            <a:off x="9231057" y="3637459"/>
            <a:ext cx="7733705" cy="5602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92"/>
              </a:lnSpc>
            </a:pPr>
            <a:r>
              <a:rPr lang="en-US" sz="3280" b="1" spc="-160" dirty="0">
                <a:solidFill>
                  <a:srgbClr val="161414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28 de setembro de 2026</a:t>
            </a:r>
          </a:p>
        </p:txBody>
      </p:sp>
      <p:grpSp>
        <p:nvGrpSpPr>
          <p:cNvPr id="20" name="Group 20"/>
          <p:cNvGrpSpPr/>
          <p:nvPr/>
        </p:nvGrpSpPr>
        <p:grpSpPr>
          <a:xfrm>
            <a:off x="13907283" y="7364489"/>
            <a:ext cx="2970422" cy="1170839"/>
            <a:chOff x="0" y="0"/>
            <a:chExt cx="3960562" cy="1561118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1543893" cy="1561118"/>
            </a:xfrm>
            <a:custGeom>
              <a:avLst/>
              <a:gdLst/>
              <a:ahLst/>
              <a:cxnLst/>
              <a:rect l="l" t="t" r="r" b="b"/>
              <a:pathLst>
                <a:path w="1543893" h="1561118">
                  <a:moveTo>
                    <a:pt x="0" y="0"/>
                  </a:moveTo>
                  <a:lnTo>
                    <a:pt x="1543893" y="0"/>
                  </a:lnTo>
                  <a:lnTo>
                    <a:pt x="1543893" y="1561118"/>
                  </a:lnTo>
                  <a:lnTo>
                    <a:pt x="0" y="156111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9115" t="-4412" r="-21337" b="-56738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22" name="Freeform 22"/>
            <p:cNvSpPr/>
            <p:nvPr/>
          </p:nvSpPr>
          <p:spPr>
            <a:xfrm>
              <a:off x="1485044" y="55977"/>
              <a:ext cx="2475519" cy="811595"/>
            </a:xfrm>
            <a:custGeom>
              <a:avLst/>
              <a:gdLst/>
              <a:ahLst/>
              <a:cxnLst/>
              <a:rect l="l" t="t" r="r" b="b"/>
              <a:pathLst>
                <a:path w="2475519" h="811595">
                  <a:moveTo>
                    <a:pt x="0" y="0"/>
                  </a:moveTo>
                  <a:lnTo>
                    <a:pt x="2475518" y="0"/>
                  </a:lnTo>
                  <a:lnTo>
                    <a:pt x="2475518" y="811596"/>
                  </a:lnTo>
                  <a:lnTo>
                    <a:pt x="0" y="81159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8755" t="-266421" r="-6416" b="-72385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23" name="Freeform 23"/>
            <p:cNvSpPr/>
            <p:nvPr/>
          </p:nvSpPr>
          <p:spPr>
            <a:xfrm>
              <a:off x="1555407" y="867573"/>
              <a:ext cx="1701950" cy="583175"/>
            </a:xfrm>
            <a:custGeom>
              <a:avLst/>
              <a:gdLst/>
              <a:ahLst/>
              <a:cxnLst/>
              <a:rect l="l" t="t" r="r" b="b"/>
              <a:pathLst>
                <a:path w="1701950" h="583175">
                  <a:moveTo>
                    <a:pt x="0" y="0"/>
                  </a:moveTo>
                  <a:lnTo>
                    <a:pt x="1701950" y="0"/>
                  </a:lnTo>
                  <a:lnTo>
                    <a:pt x="1701950" y="583175"/>
                  </a:lnTo>
                  <a:lnTo>
                    <a:pt x="0" y="58317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46545" t="-557185" r="-39947" b="-22655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24" name="TextBox 24"/>
          <p:cNvSpPr txBox="1"/>
          <p:nvPr/>
        </p:nvSpPr>
        <p:spPr>
          <a:xfrm>
            <a:off x="9231057" y="4277616"/>
            <a:ext cx="7736378" cy="21111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165"/>
              </a:lnSpc>
            </a:pPr>
            <a:r>
              <a:rPr lang="en-US" sz="6532" b="1" spc="-313">
                <a:solidFill>
                  <a:srgbClr val="2361A0"/>
                </a:solidFill>
                <a:latin typeface="Poppins Ultra-Bold"/>
                <a:ea typeface="Poppins Ultra-Bold"/>
                <a:cs typeface="Poppins Ultra-Bold"/>
                <a:sym typeface="Poppins Ultra-Bold"/>
              </a:rPr>
              <a:t>ASSEMBLEIA GERAL</a:t>
            </a:r>
          </a:p>
          <a:p>
            <a:pPr algn="l">
              <a:lnSpc>
                <a:spcPts val="8165"/>
              </a:lnSpc>
            </a:pPr>
            <a:r>
              <a:rPr lang="en-US" sz="6532" b="1" spc="-313">
                <a:solidFill>
                  <a:srgbClr val="2361A0"/>
                </a:solidFill>
                <a:latin typeface="Poppins Ultra-Bold"/>
                <a:ea typeface="Poppins Ultra-Bold"/>
                <a:cs typeface="Poppins Ultra-Bold"/>
                <a:sym typeface="Poppins Ultra-Bold"/>
              </a:rPr>
              <a:t>EXTRAORDINÁRIA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0"/>
            <a:ext cx="16230600" cy="3239219"/>
            <a:chOff x="0" y="0"/>
            <a:chExt cx="4274726" cy="85312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274726" cy="853128"/>
            </a:xfrm>
            <a:custGeom>
              <a:avLst/>
              <a:gdLst/>
              <a:ahLst/>
              <a:cxnLst/>
              <a:rect l="l" t="t" r="r" b="b"/>
              <a:pathLst>
                <a:path w="4274726" h="853128">
                  <a:moveTo>
                    <a:pt x="24327" y="0"/>
                  </a:moveTo>
                  <a:lnTo>
                    <a:pt x="4250399" y="0"/>
                  </a:lnTo>
                  <a:cubicBezTo>
                    <a:pt x="4263834" y="0"/>
                    <a:pt x="4274726" y="10891"/>
                    <a:pt x="4274726" y="24327"/>
                  </a:cubicBezTo>
                  <a:lnTo>
                    <a:pt x="4274726" y="828801"/>
                  </a:lnTo>
                  <a:cubicBezTo>
                    <a:pt x="4274726" y="842236"/>
                    <a:pt x="4263834" y="853128"/>
                    <a:pt x="4250399" y="853128"/>
                  </a:cubicBezTo>
                  <a:lnTo>
                    <a:pt x="24327" y="853128"/>
                  </a:lnTo>
                  <a:cubicBezTo>
                    <a:pt x="10891" y="853128"/>
                    <a:pt x="0" y="842236"/>
                    <a:pt x="0" y="828801"/>
                  </a:cubicBezTo>
                  <a:lnTo>
                    <a:pt x="0" y="24327"/>
                  </a:lnTo>
                  <a:cubicBezTo>
                    <a:pt x="0" y="10891"/>
                    <a:pt x="10891" y="0"/>
                    <a:pt x="24327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08296C">
                    <a:alpha val="100000"/>
                  </a:srgbClr>
                </a:gs>
                <a:gs pos="50000">
                  <a:srgbClr val="2361A0">
                    <a:alpha val="100000"/>
                  </a:srgbClr>
                </a:gs>
                <a:gs pos="100000">
                  <a:srgbClr val="439BD4">
                    <a:alpha val="10000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</p:spPr>
          <p:txBody>
            <a:bodyPr/>
            <a:lstStyle/>
            <a:p>
              <a:endParaRPr lang="pt-B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274726" cy="89122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028700" y="0"/>
            <a:ext cx="16230600" cy="507837"/>
            <a:chOff x="0" y="0"/>
            <a:chExt cx="4274726" cy="133751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274726" cy="133751"/>
            </a:xfrm>
            <a:custGeom>
              <a:avLst/>
              <a:gdLst/>
              <a:ahLst/>
              <a:cxnLst/>
              <a:rect l="l" t="t" r="r" b="b"/>
              <a:pathLst>
                <a:path w="4274726" h="133751">
                  <a:moveTo>
                    <a:pt x="954" y="0"/>
                  </a:moveTo>
                  <a:lnTo>
                    <a:pt x="4273772" y="0"/>
                  </a:lnTo>
                  <a:cubicBezTo>
                    <a:pt x="4274299" y="0"/>
                    <a:pt x="4274726" y="427"/>
                    <a:pt x="4274726" y="954"/>
                  </a:cubicBezTo>
                  <a:lnTo>
                    <a:pt x="4274726" y="132797"/>
                  </a:lnTo>
                  <a:cubicBezTo>
                    <a:pt x="4274726" y="133050"/>
                    <a:pt x="4274626" y="133293"/>
                    <a:pt x="4274446" y="133472"/>
                  </a:cubicBezTo>
                  <a:cubicBezTo>
                    <a:pt x="4274267" y="133651"/>
                    <a:pt x="4274025" y="133751"/>
                    <a:pt x="4273772" y="133751"/>
                  </a:cubicBezTo>
                  <a:lnTo>
                    <a:pt x="954" y="133751"/>
                  </a:lnTo>
                  <a:cubicBezTo>
                    <a:pt x="427" y="133751"/>
                    <a:pt x="0" y="133324"/>
                    <a:pt x="0" y="132797"/>
                  </a:cubicBezTo>
                  <a:lnTo>
                    <a:pt x="0" y="954"/>
                  </a:lnTo>
                  <a:cubicBezTo>
                    <a:pt x="0" y="701"/>
                    <a:pt x="101" y="458"/>
                    <a:pt x="279" y="279"/>
                  </a:cubicBezTo>
                  <a:cubicBezTo>
                    <a:pt x="458" y="101"/>
                    <a:pt x="701" y="0"/>
                    <a:pt x="954" y="0"/>
                  </a:cubicBezTo>
                  <a:close/>
                </a:path>
              </a:pathLst>
            </a:custGeom>
            <a:solidFill>
              <a:srgbClr val="439BD4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4274726" cy="17185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028700" y="9592089"/>
            <a:ext cx="16230600" cy="704187"/>
            <a:chOff x="0" y="0"/>
            <a:chExt cx="4274726" cy="185465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4274726" cy="185465"/>
            </a:xfrm>
            <a:custGeom>
              <a:avLst/>
              <a:gdLst/>
              <a:ahLst/>
              <a:cxnLst/>
              <a:rect l="l" t="t" r="r" b="b"/>
              <a:pathLst>
                <a:path w="4274726" h="185465">
                  <a:moveTo>
                    <a:pt x="0" y="0"/>
                  </a:moveTo>
                  <a:lnTo>
                    <a:pt x="4274726" y="0"/>
                  </a:lnTo>
                  <a:lnTo>
                    <a:pt x="4274726" y="185465"/>
                  </a:lnTo>
                  <a:lnTo>
                    <a:pt x="0" y="185465"/>
                  </a:lnTo>
                  <a:close/>
                </a:path>
              </a:pathLst>
            </a:custGeom>
            <a:gradFill rotWithShape="1">
              <a:gsLst>
                <a:gs pos="0">
                  <a:srgbClr val="08296C">
                    <a:alpha val="100000"/>
                  </a:srgbClr>
                </a:gs>
                <a:gs pos="50000">
                  <a:srgbClr val="2361A0">
                    <a:alpha val="100000"/>
                  </a:srgbClr>
                </a:gs>
                <a:gs pos="100000">
                  <a:srgbClr val="439BD4">
                    <a:alpha val="10000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</p:spPr>
          <p:txBody>
            <a:bodyPr/>
            <a:lstStyle/>
            <a:p>
              <a:endParaRPr lang="pt-BR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38100"/>
              <a:ext cx="4274726" cy="22356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38" name="Freeform 38"/>
          <p:cNvSpPr/>
          <p:nvPr/>
        </p:nvSpPr>
        <p:spPr>
          <a:xfrm>
            <a:off x="1948385" y="4753627"/>
            <a:ext cx="879184" cy="879184"/>
          </a:xfrm>
          <a:custGeom>
            <a:avLst/>
            <a:gdLst/>
            <a:ahLst/>
            <a:cxnLst/>
            <a:rect l="l" t="t" r="r" b="b"/>
            <a:pathLst>
              <a:path w="879184" h="879184">
                <a:moveTo>
                  <a:pt x="0" y="0"/>
                </a:moveTo>
                <a:lnTo>
                  <a:pt x="879184" y="0"/>
                </a:lnTo>
                <a:lnTo>
                  <a:pt x="879184" y="879184"/>
                </a:lnTo>
                <a:lnTo>
                  <a:pt x="0" y="87918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60" name="Agrupar 59">
            <a:extLst>
              <a:ext uri="{FF2B5EF4-FFF2-40B4-BE49-F238E27FC236}">
                <a16:creationId xmlns:a16="http://schemas.microsoft.com/office/drawing/2014/main" id="{F260ECC6-2FDF-94D7-CC6B-ACA02806905E}"/>
              </a:ext>
            </a:extLst>
          </p:cNvPr>
          <p:cNvGrpSpPr/>
          <p:nvPr/>
        </p:nvGrpSpPr>
        <p:grpSpPr>
          <a:xfrm>
            <a:off x="1447800" y="3765163"/>
            <a:ext cx="3461787" cy="5156320"/>
            <a:chOff x="4302292" y="3851637"/>
            <a:chExt cx="3461787" cy="5156320"/>
          </a:xfrm>
        </p:grpSpPr>
        <p:grpSp>
          <p:nvGrpSpPr>
            <p:cNvPr id="14" name="Group 14"/>
            <p:cNvGrpSpPr/>
            <p:nvPr/>
          </p:nvGrpSpPr>
          <p:grpSpPr>
            <a:xfrm>
              <a:off x="4302292" y="3851637"/>
              <a:ext cx="3461787" cy="5156320"/>
              <a:chOff x="0" y="0"/>
              <a:chExt cx="911746" cy="1358043"/>
            </a:xfrm>
          </p:grpSpPr>
          <p:sp>
            <p:nvSpPr>
              <p:cNvPr id="15" name="Freeform 15"/>
              <p:cNvSpPr/>
              <p:nvPr/>
            </p:nvSpPr>
            <p:spPr>
              <a:xfrm>
                <a:off x="0" y="0"/>
                <a:ext cx="911746" cy="1358043"/>
              </a:xfrm>
              <a:custGeom>
                <a:avLst/>
                <a:gdLst/>
                <a:ahLst/>
                <a:cxnLst/>
                <a:rect l="l" t="t" r="r" b="b"/>
                <a:pathLst>
                  <a:path w="911746" h="1358043">
                    <a:moveTo>
                      <a:pt x="114056" y="0"/>
                    </a:moveTo>
                    <a:lnTo>
                      <a:pt x="797690" y="0"/>
                    </a:lnTo>
                    <a:cubicBezTo>
                      <a:pt x="860682" y="0"/>
                      <a:pt x="911746" y="51065"/>
                      <a:pt x="911746" y="114056"/>
                    </a:cubicBezTo>
                    <a:lnTo>
                      <a:pt x="911746" y="1243987"/>
                    </a:lnTo>
                    <a:cubicBezTo>
                      <a:pt x="911746" y="1306979"/>
                      <a:pt x="860682" y="1358043"/>
                      <a:pt x="797690" y="1358043"/>
                    </a:cubicBezTo>
                    <a:lnTo>
                      <a:pt x="114056" y="1358043"/>
                    </a:lnTo>
                    <a:cubicBezTo>
                      <a:pt x="51065" y="1358043"/>
                      <a:pt x="0" y="1306979"/>
                      <a:pt x="0" y="1243987"/>
                    </a:cubicBezTo>
                    <a:lnTo>
                      <a:pt x="0" y="114056"/>
                    </a:lnTo>
                    <a:cubicBezTo>
                      <a:pt x="0" y="51065"/>
                      <a:pt x="51065" y="0"/>
                      <a:pt x="114056" y="0"/>
                    </a:cubicBezTo>
                    <a:close/>
                  </a:path>
                </a:pathLst>
              </a:custGeom>
              <a:ln w="19050" cap="rnd">
                <a:gradFill>
                  <a:gsLst>
                    <a:gs pos="0">
                      <a:srgbClr val="08296C">
                        <a:alpha val="100000"/>
                      </a:srgbClr>
                    </a:gs>
                    <a:gs pos="50000">
                      <a:srgbClr val="2361A0">
                        <a:alpha val="100000"/>
                      </a:srgbClr>
                    </a:gs>
                    <a:gs pos="100000">
                      <a:srgbClr val="439BD4">
                        <a:alpha val="100000"/>
                      </a:srgbClr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prstDash val="solid"/>
                <a:rou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6" name="TextBox 16"/>
              <p:cNvSpPr txBox="1"/>
              <p:nvPr/>
            </p:nvSpPr>
            <p:spPr>
              <a:xfrm>
                <a:off x="0" y="-38100"/>
                <a:ext cx="911746" cy="139614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1" indent="0" algn="just">
                  <a:lnSpc>
                    <a:spcPts val="2515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52" name="Agrupar 51">
              <a:extLst>
                <a:ext uri="{FF2B5EF4-FFF2-40B4-BE49-F238E27FC236}">
                  <a16:creationId xmlns:a16="http://schemas.microsoft.com/office/drawing/2014/main" id="{BA944CA0-E173-FB45-BF6E-7308A66ED734}"/>
                </a:ext>
              </a:extLst>
            </p:cNvPr>
            <p:cNvGrpSpPr/>
            <p:nvPr/>
          </p:nvGrpSpPr>
          <p:grpSpPr>
            <a:xfrm>
              <a:off x="5383935" y="4515627"/>
              <a:ext cx="1425634" cy="1425634"/>
              <a:chOff x="5383935" y="4515627"/>
              <a:chExt cx="1425634" cy="1425634"/>
            </a:xfrm>
          </p:grpSpPr>
          <p:grpSp>
            <p:nvGrpSpPr>
              <p:cNvPr id="29" name="Group 29"/>
              <p:cNvGrpSpPr/>
              <p:nvPr/>
            </p:nvGrpSpPr>
            <p:grpSpPr>
              <a:xfrm>
                <a:off x="5383935" y="4515627"/>
                <a:ext cx="1425634" cy="1425634"/>
                <a:chOff x="0" y="0"/>
                <a:chExt cx="812800" cy="812800"/>
              </a:xfrm>
            </p:grpSpPr>
            <p:sp>
              <p:nvSpPr>
                <p:cNvPr id="30" name="Freeform 30"/>
                <p:cNvSpPr/>
                <p:nvPr/>
              </p:nvSpPr>
              <p:spPr>
                <a:xfrm>
                  <a:off x="0" y="0"/>
                  <a:ext cx="812800" cy="812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12800" h="812800">
                      <a:moveTo>
                        <a:pt x="406400" y="0"/>
                      </a:moveTo>
                      <a:cubicBezTo>
                        <a:pt x="181951" y="0"/>
                        <a:pt x="0" y="181951"/>
                        <a:pt x="0" y="406400"/>
                      </a:cubicBezTo>
                      <a:cubicBezTo>
                        <a:pt x="0" y="630849"/>
                        <a:pt x="181951" y="812800"/>
                        <a:pt x="406400" y="812800"/>
                      </a:cubicBezTo>
                      <a:cubicBezTo>
                        <a:pt x="630849" y="812800"/>
                        <a:pt x="812800" y="630849"/>
                        <a:pt x="812800" y="406400"/>
                      </a:cubicBezTo>
                      <a:cubicBezTo>
                        <a:pt x="812800" y="181951"/>
                        <a:pt x="630849" y="0"/>
                        <a:pt x="406400" y="0"/>
                      </a:cubicBezTo>
                      <a:close/>
                    </a:path>
                  </a:pathLst>
                </a:custGeom>
                <a:solidFill>
                  <a:srgbClr val="439BD4"/>
                </a:solidFill>
              </p:spPr>
              <p:txBody>
                <a:bodyPr/>
                <a:lstStyle/>
                <a:p>
                  <a:endParaRPr lang="pt-BR" dirty="0"/>
                </a:p>
              </p:txBody>
            </p:sp>
            <p:sp>
              <p:nvSpPr>
                <p:cNvPr id="31" name="TextBox 31"/>
                <p:cNvSpPr txBox="1"/>
                <p:nvPr/>
              </p:nvSpPr>
              <p:spPr>
                <a:xfrm>
                  <a:off x="76200" y="38100"/>
                  <a:ext cx="660400" cy="698500"/>
                </a:xfrm>
                <a:prstGeom prst="rect">
                  <a:avLst/>
                </a:prstGeom>
              </p:spPr>
              <p:txBody>
                <a:bodyPr lIns="50800" tIns="50800" rIns="50800" bIns="50800" rtlCol="0" anchor="ctr"/>
                <a:lstStyle/>
                <a:p>
                  <a:pPr marL="0" lvl="0" indent="0" algn="ctr">
                    <a:lnSpc>
                      <a:spcPts val="2659"/>
                    </a:lnSpc>
                    <a:spcBef>
                      <a:spcPct val="0"/>
                    </a:spcBef>
                  </a:pPr>
                  <a:endParaRPr/>
                </a:p>
              </p:txBody>
            </p:sp>
          </p:grpSp>
          <p:sp>
            <p:nvSpPr>
              <p:cNvPr id="39" name="Freeform 39"/>
              <p:cNvSpPr/>
              <p:nvPr/>
            </p:nvSpPr>
            <p:spPr>
              <a:xfrm>
                <a:off x="5595305" y="4850393"/>
                <a:ext cx="1002894" cy="767214"/>
              </a:xfrm>
              <a:custGeom>
                <a:avLst/>
                <a:gdLst/>
                <a:ahLst/>
                <a:cxnLst/>
                <a:rect l="l" t="t" r="r" b="b"/>
                <a:pathLst>
                  <a:path w="1002894" h="767214">
                    <a:moveTo>
                      <a:pt x="0" y="0"/>
                    </a:moveTo>
                    <a:lnTo>
                      <a:pt x="1002894" y="0"/>
                    </a:lnTo>
                    <a:lnTo>
                      <a:pt x="1002894" y="767214"/>
                    </a:lnTo>
                    <a:lnTo>
                      <a:pt x="0" y="767214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endParaRPr lang="pt-BR"/>
              </a:p>
            </p:txBody>
          </p:sp>
        </p:grpSp>
        <p:sp>
          <p:nvSpPr>
            <p:cNvPr id="47" name="TextBox 47"/>
            <p:cNvSpPr txBox="1"/>
            <p:nvPr/>
          </p:nvSpPr>
          <p:spPr>
            <a:xfrm>
              <a:off x="4462239" y="6096080"/>
              <a:ext cx="3085196" cy="223574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1" indent="0" algn="ctr">
                <a:lnSpc>
                  <a:spcPts val="2515"/>
                </a:lnSpc>
                <a:spcBef>
                  <a:spcPct val="0"/>
                </a:spcBef>
              </a:pPr>
              <a:r>
                <a:rPr lang="en-US" sz="1996" u="none" strike="noStrike" spc="-71" dirty="0">
                  <a:solidFill>
                    <a:srgbClr val="3D68A4"/>
                  </a:solidFill>
                  <a:latin typeface="Poppins"/>
                  <a:ea typeface="Poppins"/>
                  <a:cs typeface="Poppins"/>
                  <a:sym typeface="Poppins"/>
                </a:rPr>
                <a:t>Apresentação analítica da situação econômico-financeira da CAFAZ Saúde e de sua Controlada referente ao período de Janeiro </a:t>
              </a:r>
              <a:r>
                <a:rPr lang="en-US" sz="1996" spc="-71" dirty="0">
                  <a:solidFill>
                    <a:srgbClr val="3D68A4"/>
                  </a:solidFill>
                  <a:latin typeface="Poppins"/>
                  <a:ea typeface="Poppins"/>
                  <a:cs typeface="Poppins"/>
                  <a:sym typeface="Poppins"/>
                </a:rPr>
                <a:t>a</a:t>
              </a:r>
              <a:r>
                <a:rPr lang="en-US" sz="1996" u="none" strike="noStrike" spc="-71" dirty="0">
                  <a:solidFill>
                    <a:srgbClr val="3D68A4"/>
                  </a:solidFill>
                  <a:latin typeface="Poppins"/>
                  <a:ea typeface="Poppins"/>
                  <a:cs typeface="Poppins"/>
                  <a:sym typeface="Poppins"/>
                </a:rPr>
                <a:t> Julho de 2026; </a:t>
              </a:r>
            </a:p>
          </p:txBody>
        </p:sp>
      </p:grpSp>
      <p:grpSp>
        <p:nvGrpSpPr>
          <p:cNvPr id="59" name="Agrupar 58">
            <a:extLst>
              <a:ext uri="{FF2B5EF4-FFF2-40B4-BE49-F238E27FC236}">
                <a16:creationId xmlns:a16="http://schemas.microsoft.com/office/drawing/2014/main" id="{E4D4C519-573F-B80B-C962-7A960C389AC8}"/>
              </a:ext>
            </a:extLst>
          </p:cNvPr>
          <p:cNvGrpSpPr/>
          <p:nvPr/>
        </p:nvGrpSpPr>
        <p:grpSpPr>
          <a:xfrm>
            <a:off x="7486105" y="3765163"/>
            <a:ext cx="3315789" cy="5156320"/>
            <a:chOff x="11059801" y="3851637"/>
            <a:chExt cx="3315789" cy="5156320"/>
          </a:xfrm>
        </p:grpSpPr>
        <p:grpSp>
          <p:nvGrpSpPr>
            <p:cNvPr id="57" name="Agrupar 56">
              <a:extLst>
                <a:ext uri="{FF2B5EF4-FFF2-40B4-BE49-F238E27FC236}">
                  <a16:creationId xmlns:a16="http://schemas.microsoft.com/office/drawing/2014/main" id="{C1F516F0-11DC-630F-B8EC-486126A28310}"/>
                </a:ext>
              </a:extLst>
            </p:cNvPr>
            <p:cNvGrpSpPr/>
            <p:nvPr/>
          </p:nvGrpSpPr>
          <p:grpSpPr>
            <a:xfrm>
              <a:off x="11059801" y="3851637"/>
              <a:ext cx="3315789" cy="5156320"/>
              <a:chOff x="11059801" y="3851637"/>
              <a:chExt cx="3315789" cy="5156320"/>
            </a:xfrm>
          </p:grpSpPr>
          <p:grpSp>
            <p:nvGrpSpPr>
              <p:cNvPr id="20" name="Group 20"/>
              <p:cNvGrpSpPr/>
              <p:nvPr/>
            </p:nvGrpSpPr>
            <p:grpSpPr>
              <a:xfrm>
                <a:off x="11059801" y="3851637"/>
                <a:ext cx="3315789" cy="5156320"/>
                <a:chOff x="0" y="0"/>
                <a:chExt cx="873294" cy="1358043"/>
              </a:xfrm>
            </p:grpSpPr>
            <p:sp>
              <p:nvSpPr>
                <p:cNvPr id="21" name="Freeform 21"/>
                <p:cNvSpPr/>
                <p:nvPr/>
              </p:nvSpPr>
              <p:spPr>
                <a:xfrm>
                  <a:off x="0" y="0"/>
                  <a:ext cx="873294" cy="135804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73294" h="1358043">
                      <a:moveTo>
                        <a:pt x="119078" y="0"/>
                      </a:moveTo>
                      <a:lnTo>
                        <a:pt x="754216" y="0"/>
                      </a:lnTo>
                      <a:cubicBezTo>
                        <a:pt x="785798" y="0"/>
                        <a:pt x="816086" y="12546"/>
                        <a:pt x="838417" y="34877"/>
                      </a:cubicBezTo>
                      <a:cubicBezTo>
                        <a:pt x="860749" y="57209"/>
                        <a:pt x="873294" y="87497"/>
                        <a:pt x="873294" y="119078"/>
                      </a:cubicBezTo>
                      <a:lnTo>
                        <a:pt x="873294" y="1238965"/>
                      </a:lnTo>
                      <a:cubicBezTo>
                        <a:pt x="873294" y="1270547"/>
                        <a:pt x="860749" y="1300835"/>
                        <a:pt x="838417" y="1323166"/>
                      </a:cubicBezTo>
                      <a:cubicBezTo>
                        <a:pt x="816086" y="1345498"/>
                        <a:pt x="785798" y="1358043"/>
                        <a:pt x="754216" y="1358043"/>
                      </a:cubicBezTo>
                      <a:lnTo>
                        <a:pt x="119078" y="1358043"/>
                      </a:lnTo>
                      <a:cubicBezTo>
                        <a:pt x="87497" y="1358043"/>
                        <a:pt x="57209" y="1345498"/>
                        <a:pt x="34877" y="1323166"/>
                      </a:cubicBezTo>
                      <a:cubicBezTo>
                        <a:pt x="12546" y="1300835"/>
                        <a:pt x="0" y="1270547"/>
                        <a:pt x="0" y="1238965"/>
                      </a:cubicBezTo>
                      <a:lnTo>
                        <a:pt x="0" y="119078"/>
                      </a:lnTo>
                      <a:cubicBezTo>
                        <a:pt x="0" y="87497"/>
                        <a:pt x="12546" y="57209"/>
                        <a:pt x="34877" y="34877"/>
                      </a:cubicBezTo>
                      <a:cubicBezTo>
                        <a:pt x="57209" y="12546"/>
                        <a:pt x="87497" y="0"/>
                        <a:pt x="119078" y="0"/>
                      </a:cubicBezTo>
                      <a:close/>
                    </a:path>
                  </a:pathLst>
                </a:custGeom>
                <a:ln w="19050" cap="rnd">
                  <a:gradFill>
                    <a:gsLst>
                      <a:gs pos="0">
                        <a:srgbClr val="08296C">
                          <a:alpha val="100000"/>
                        </a:srgbClr>
                      </a:gs>
                      <a:gs pos="50000">
                        <a:srgbClr val="2361A0">
                          <a:alpha val="100000"/>
                        </a:srgbClr>
                      </a:gs>
                      <a:gs pos="100000">
                        <a:srgbClr val="439BD4">
                          <a:alpha val="100000"/>
                        </a:srgbClr>
                      </a:gs>
                    </a:gsLst>
                    <a:path path="circle">
                      <a:fillToRect r="100000" b="100000"/>
                    </a:path>
                    <a:tileRect l="-100000" t="-100000"/>
                  </a:gradFill>
                  <a:prstDash val="solid"/>
                  <a:round/>
                </a:ln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2" name="TextBox 22"/>
                <p:cNvSpPr txBox="1"/>
                <p:nvPr/>
              </p:nvSpPr>
              <p:spPr>
                <a:xfrm>
                  <a:off x="0" y="-38100"/>
                  <a:ext cx="873294" cy="1396143"/>
                </a:xfrm>
                <a:prstGeom prst="rect">
                  <a:avLst/>
                </a:prstGeom>
              </p:spPr>
              <p:txBody>
                <a:bodyPr lIns="50800" tIns="50800" rIns="50800" bIns="50800" rtlCol="0" anchor="ctr"/>
                <a:lstStyle/>
                <a:p>
                  <a:pPr algn="ctr">
                    <a:lnSpc>
                      <a:spcPts val="2659"/>
                    </a:lnSpc>
                  </a:pPr>
                  <a:endParaRPr/>
                </a:p>
              </p:txBody>
            </p:sp>
          </p:grpSp>
          <p:grpSp>
            <p:nvGrpSpPr>
              <p:cNvPr id="54" name="Agrupar 53">
                <a:extLst>
                  <a:ext uri="{FF2B5EF4-FFF2-40B4-BE49-F238E27FC236}">
                    <a16:creationId xmlns:a16="http://schemas.microsoft.com/office/drawing/2014/main" id="{99C61AB4-6016-D3D3-0569-A2A7BE36C736}"/>
                  </a:ext>
                </a:extLst>
              </p:cNvPr>
              <p:cNvGrpSpPr/>
              <p:nvPr/>
            </p:nvGrpSpPr>
            <p:grpSpPr>
              <a:xfrm>
                <a:off x="12004878" y="4644001"/>
                <a:ext cx="1425634" cy="1425634"/>
                <a:chOff x="12004878" y="4644001"/>
                <a:chExt cx="1425634" cy="1425634"/>
              </a:xfrm>
            </p:grpSpPr>
            <p:grpSp>
              <p:nvGrpSpPr>
                <p:cNvPr id="35" name="Group 35"/>
                <p:cNvGrpSpPr/>
                <p:nvPr/>
              </p:nvGrpSpPr>
              <p:grpSpPr>
                <a:xfrm>
                  <a:off x="12004878" y="4644001"/>
                  <a:ext cx="1425634" cy="1425634"/>
                  <a:chOff x="0" y="0"/>
                  <a:chExt cx="812800" cy="812800"/>
                </a:xfrm>
              </p:grpSpPr>
              <p:sp>
                <p:nvSpPr>
                  <p:cNvPr id="36" name="Freeform 36"/>
                  <p:cNvSpPr/>
                  <p:nvPr/>
                </p:nvSpPr>
                <p:spPr>
                  <a:xfrm>
                    <a:off x="0" y="0"/>
                    <a:ext cx="812800" cy="8128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812800" h="812800">
                        <a:moveTo>
                          <a:pt x="406400" y="0"/>
                        </a:moveTo>
                        <a:cubicBezTo>
                          <a:pt x="181951" y="0"/>
                          <a:pt x="0" y="181951"/>
                          <a:pt x="0" y="406400"/>
                        </a:cubicBezTo>
                        <a:cubicBezTo>
                          <a:pt x="0" y="630849"/>
                          <a:pt x="181951" y="812800"/>
                          <a:pt x="406400" y="812800"/>
                        </a:cubicBezTo>
                        <a:cubicBezTo>
                          <a:pt x="630849" y="812800"/>
                          <a:pt x="812800" y="630849"/>
                          <a:pt x="812800" y="406400"/>
                        </a:cubicBezTo>
                        <a:cubicBezTo>
                          <a:pt x="812800" y="181951"/>
                          <a:pt x="630849" y="0"/>
                          <a:pt x="406400" y="0"/>
                        </a:cubicBezTo>
                        <a:close/>
                      </a:path>
                    </a:pathLst>
                  </a:custGeom>
                  <a:solidFill>
                    <a:srgbClr val="439BD4"/>
                  </a:solidFill>
                </p:spPr>
                <p:txBody>
                  <a:bodyPr/>
                  <a:lstStyle/>
                  <a:p>
                    <a:endParaRPr lang="pt-BR"/>
                  </a:p>
                </p:txBody>
              </p:sp>
              <p:sp>
                <p:nvSpPr>
                  <p:cNvPr id="37" name="TextBox 37"/>
                  <p:cNvSpPr txBox="1"/>
                  <p:nvPr/>
                </p:nvSpPr>
                <p:spPr>
                  <a:xfrm>
                    <a:off x="76200" y="38100"/>
                    <a:ext cx="660400" cy="698500"/>
                  </a:xfrm>
                  <a:prstGeom prst="rect">
                    <a:avLst/>
                  </a:prstGeom>
                </p:spPr>
                <p:txBody>
                  <a:bodyPr lIns="50800" tIns="50800" rIns="50800" bIns="50800" rtlCol="0" anchor="ctr"/>
                  <a:lstStyle/>
                  <a:p>
                    <a:pPr marL="0" lvl="0" indent="0" algn="ctr">
                      <a:lnSpc>
                        <a:spcPts val="2659"/>
                      </a:lnSpc>
                      <a:spcBef>
                        <a:spcPct val="0"/>
                      </a:spcBef>
                    </a:pPr>
                    <a:endParaRPr/>
                  </a:p>
                </p:txBody>
              </p:sp>
            </p:grpSp>
            <p:sp>
              <p:nvSpPr>
                <p:cNvPr id="44" name="Freeform 44"/>
                <p:cNvSpPr/>
                <p:nvPr/>
              </p:nvSpPr>
              <p:spPr>
                <a:xfrm>
                  <a:off x="12269374" y="4960054"/>
                  <a:ext cx="896643" cy="79352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96643" h="793529">
                      <a:moveTo>
                        <a:pt x="0" y="0"/>
                      </a:moveTo>
                      <a:lnTo>
                        <a:pt x="896643" y="0"/>
                      </a:lnTo>
                      <a:lnTo>
                        <a:pt x="896643" y="793529"/>
                      </a:lnTo>
                      <a:lnTo>
                        <a:pt x="0" y="793529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blipFill>
                  <a:blip>
                    <a:extLst>
                      <a:ext uri="{96DAC541-7B7A-43D3-8B79-37D633B846F1}">
                        <asvg:svgBlip xmlns:asvg="http://schemas.microsoft.com/office/drawing/2016/SVG/main" r:embed="rId4"/>
                      </a:ext>
                    </a:extLst>
                  </a:blip>
                  <a:stretch>
                    <a:fillRect/>
                  </a:stretch>
                </a:blipFill>
              </p:spPr>
              <p:txBody>
                <a:bodyPr/>
                <a:lstStyle/>
                <a:p>
                  <a:endParaRPr lang="pt-BR"/>
                </a:p>
              </p:txBody>
            </p:sp>
          </p:grpSp>
        </p:grpSp>
        <p:sp>
          <p:nvSpPr>
            <p:cNvPr id="49" name="TextBox 49"/>
            <p:cNvSpPr txBox="1"/>
            <p:nvPr/>
          </p:nvSpPr>
          <p:spPr>
            <a:xfrm>
              <a:off x="11218030" y="6208393"/>
              <a:ext cx="3025139" cy="222316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1" indent="0" algn="ctr">
                <a:lnSpc>
                  <a:spcPts val="2515"/>
                </a:lnSpc>
                <a:spcBef>
                  <a:spcPct val="0"/>
                </a:spcBef>
              </a:pPr>
              <a:r>
                <a:rPr lang="en-US" sz="1996" u="none" strike="noStrike" spc="-71" dirty="0">
                  <a:solidFill>
                    <a:srgbClr val="3D68A4"/>
                  </a:solidFill>
                  <a:latin typeface="Poppins"/>
                  <a:ea typeface="Poppins"/>
                  <a:cs typeface="Poppins"/>
                  <a:sym typeface="Poppins"/>
                </a:rPr>
                <a:t>Deliberação e aprovação das premissas e condições gerais de funcionamento do Plano CAFAZ Família, fundamentadas em estudo atuarial;</a:t>
              </a:r>
            </a:p>
          </p:txBody>
        </p:sp>
      </p:grpSp>
      <p:sp>
        <p:nvSpPr>
          <p:cNvPr id="50" name="TextBox 50"/>
          <p:cNvSpPr txBox="1"/>
          <p:nvPr/>
        </p:nvSpPr>
        <p:spPr>
          <a:xfrm>
            <a:off x="3741764" y="876288"/>
            <a:ext cx="10804472" cy="19937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575"/>
              </a:lnSpc>
            </a:pPr>
            <a:r>
              <a:rPr lang="en-US" sz="6644" b="1" spc="-325" dirty="0">
                <a:solidFill>
                  <a:srgbClr val="FFFFFD"/>
                </a:solidFill>
                <a:latin typeface="Poppins Ultra-Bold"/>
                <a:ea typeface="Poppins Ultra-Bold"/>
                <a:cs typeface="Poppins Ultra-Bold"/>
                <a:sym typeface="Poppins Ultra-Bold"/>
              </a:rPr>
              <a:t>Discutir e deliberar sobre</a:t>
            </a:r>
          </a:p>
          <a:p>
            <a:pPr algn="ctr">
              <a:lnSpc>
                <a:spcPts val="7575"/>
              </a:lnSpc>
            </a:pPr>
            <a:r>
              <a:rPr lang="en-US" sz="6644" b="1" spc="-325" dirty="0">
                <a:solidFill>
                  <a:srgbClr val="FFFFFD"/>
                </a:solidFill>
                <a:latin typeface="Poppins Ultra-Bold"/>
                <a:ea typeface="Poppins Ultra-Bold"/>
                <a:cs typeface="Poppins Ultra-Bold"/>
                <a:sym typeface="Poppins Ultra-Bold"/>
              </a:rPr>
              <a:t>a seguinte pauta :</a:t>
            </a:r>
          </a:p>
        </p:txBody>
      </p:sp>
      <p:grpSp>
        <p:nvGrpSpPr>
          <p:cNvPr id="61" name="Agrupar 60">
            <a:extLst>
              <a:ext uri="{FF2B5EF4-FFF2-40B4-BE49-F238E27FC236}">
                <a16:creationId xmlns:a16="http://schemas.microsoft.com/office/drawing/2014/main" id="{169F9822-1FD7-5CBA-08A6-ED69ED26A868}"/>
              </a:ext>
            </a:extLst>
          </p:cNvPr>
          <p:cNvGrpSpPr/>
          <p:nvPr/>
        </p:nvGrpSpPr>
        <p:grpSpPr>
          <a:xfrm>
            <a:off x="13676329" y="3831162"/>
            <a:ext cx="3163871" cy="5156320"/>
            <a:chOff x="14330254" y="3765163"/>
            <a:chExt cx="3163871" cy="5156320"/>
          </a:xfrm>
        </p:grpSpPr>
        <p:grpSp>
          <p:nvGrpSpPr>
            <p:cNvPr id="23" name="Group 23"/>
            <p:cNvGrpSpPr/>
            <p:nvPr/>
          </p:nvGrpSpPr>
          <p:grpSpPr>
            <a:xfrm>
              <a:off x="14330254" y="3765163"/>
              <a:ext cx="3163871" cy="5156320"/>
              <a:chOff x="0" y="0"/>
              <a:chExt cx="833283" cy="1358043"/>
            </a:xfrm>
          </p:grpSpPr>
          <p:sp>
            <p:nvSpPr>
              <p:cNvPr id="24" name="Freeform 24"/>
              <p:cNvSpPr/>
              <p:nvPr/>
            </p:nvSpPr>
            <p:spPr>
              <a:xfrm>
                <a:off x="0" y="0"/>
                <a:ext cx="833283" cy="1358043"/>
              </a:xfrm>
              <a:custGeom>
                <a:avLst/>
                <a:gdLst/>
                <a:ahLst/>
                <a:cxnLst/>
                <a:rect l="l" t="t" r="r" b="b"/>
                <a:pathLst>
                  <a:path w="833283" h="1358043">
                    <a:moveTo>
                      <a:pt x="124796" y="0"/>
                    </a:moveTo>
                    <a:lnTo>
                      <a:pt x="708487" y="0"/>
                    </a:lnTo>
                    <a:cubicBezTo>
                      <a:pt x="741585" y="0"/>
                      <a:pt x="773327" y="13148"/>
                      <a:pt x="796731" y="36552"/>
                    </a:cubicBezTo>
                    <a:cubicBezTo>
                      <a:pt x="820135" y="59956"/>
                      <a:pt x="833283" y="91698"/>
                      <a:pt x="833283" y="124796"/>
                    </a:cubicBezTo>
                    <a:lnTo>
                      <a:pt x="833283" y="1233247"/>
                    </a:lnTo>
                    <a:cubicBezTo>
                      <a:pt x="833283" y="1266345"/>
                      <a:pt x="820135" y="1298088"/>
                      <a:pt x="796731" y="1321491"/>
                    </a:cubicBezTo>
                    <a:cubicBezTo>
                      <a:pt x="773327" y="1344895"/>
                      <a:pt x="741585" y="1358043"/>
                      <a:pt x="708487" y="1358043"/>
                    </a:cubicBezTo>
                    <a:lnTo>
                      <a:pt x="124796" y="1358043"/>
                    </a:lnTo>
                    <a:cubicBezTo>
                      <a:pt x="91698" y="1358043"/>
                      <a:pt x="59956" y="1344895"/>
                      <a:pt x="36552" y="1321491"/>
                    </a:cubicBezTo>
                    <a:cubicBezTo>
                      <a:pt x="13148" y="1298088"/>
                      <a:pt x="0" y="1266345"/>
                      <a:pt x="0" y="1233247"/>
                    </a:cubicBezTo>
                    <a:lnTo>
                      <a:pt x="0" y="124796"/>
                    </a:lnTo>
                    <a:cubicBezTo>
                      <a:pt x="0" y="91698"/>
                      <a:pt x="13148" y="59956"/>
                      <a:pt x="36552" y="36552"/>
                    </a:cubicBezTo>
                    <a:cubicBezTo>
                      <a:pt x="59956" y="13148"/>
                      <a:pt x="91698" y="0"/>
                      <a:pt x="124796" y="0"/>
                    </a:cubicBezTo>
                    <a:close/>
                  </a:path>
                </a:pathLst>
              </a:custGeom>
              <a:ln w="19050" cap="rnd">
                <a:gradFill>
                  <a:gsLst>
                    <a:gs pos="0">
                      <a:srgbClr val="08296C">
                        <a:alpha val="100000"/>
                      </a:srgbClr>
                    </a:gs>
                    <a:gs pos="50000">
                      <a:srgbClr val="2361A0">
                        <a:alpha val="100000"/>
                      </a:srgbClr>
                    </a:gs>
                    <a:gs pos="100000">
                      <a:srgbClr val="439BD4">
                        <a:alpha val="100000"/>
                      </a:srgbClr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prstDash val="solid"/>
                <a:rou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5" name="TextBox 25"/>
              <p:cNvSpPr txBox="1"/>
              <p:nvPr/>
            </p:nvSpPr>
            <p:spPr>
              <a:xfrm>
                <a:off x="0" y="-38100"/>
                <a:ext cx="833283" cy="139614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56" name="Agrupar 55">
              <a:extLst>
                <a:ext uri="{FF2B5EF4-FFF2-40B4-BE49-F238E27FC236}">
                  <a16:creationId xmlns:a16="http://schemas.microsoft.com/office/drawing/2014/main" id="{0B5BD8C0-A170-283D-3448-9D508D99C2B6}"/>
                </a:ext>
              </a:extLst>
            </p:cNvPr>
            <p:cNvGrpSpPr/>
            <p:nvPr/>
          </p:nvGrpSpPr>
          <p:grpSpPr>
            <a:xfrm>
              <a:off x="15221406" y="4644001"/>
              <a:ext cx="1425634" cy="1425634"/>
              <a:chOff x="15221406" y="4644001"/>
              <a:chExt cx="1425634" cy="1425634"/>
            </a:xfrm>
          </p:grpSpPr>
          <p:grpSp>
            <p:nvGrpSpPr>
              <p:cNvPr id="41" name="Group 41"/>
              <p:cNvGrpSpPr/>
              <p:nvPr/>
            </p:nvGrpSpPr>
            <p:grpSpPr>
              <a:xfrm>
                <a:off x="15221406" y="4644001"/>
                <a:ext cx="1425634" cy="1425634"/>
                <a:chOff x="0" y="0"/>
                <a:chExt cx="812800" cy="812800"/>
              </a:xfrm>
            </p:grpSpPr>
            <p:sp>
              <p:nvSpPr>
                <p:cNvPr id="42" name="Freeform 42"/>
                <p:cNvSpPr/>
                <p:nvPr/>
              </p:nvSpPr>
              <p:spPr>
                <a:xfrm>
                  <a:off x="0" y="0"/>
                  <a:ext cx="812800" cy="812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12800" h="812800">
                      <a:moveTo>
                        <a:pt x="406400" y="0"/>
                      </a:moveTo>
                      <a:cubicBezTo>
                        <a:pt x="181951" y="0"/>
                        <a:pt x="0" y="181951"/>
                        <a:pt x="0" y="406400"/>
                      </a:cubicBezTo>
                      <a:cubicBezTo>
                        <a:pt x="0" y="630849"/>
                        <a:pt x="181951" y="812800"/>
                        <a:pt x="406400" y="812800"/>
                      </a:cubicBezTo>
                      <a:cubicBezTo>
                        <a:pt x="630849" y="812800"/>
                        <a:pt x="812800" y="630849"/>
                        <a:pt x="812800" y="406400"/>
                      </a:cubicBezTo>
                      <a:cubicBezTo>
                        <a:pt x="812800" y="181951"/>
                        <a:pt x="630849" y="0"/>
                        <a:pt x="406400" y="0"/>
                      </a:cubicBezTo>
                      <a:close/>
                    </a:path>
                  </a:pathLst>
                </a:custGeom>
                <a:solidFill>
                  <a:srgbClr val="439BD4"/>
                </a:solidFill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43" name="TextBox 43"/>
                <p:cNvSpPr txBox="1"/>
                <p:nvPr/>
              </p:nvSpPr>
              <p:spPr>
                <a:xfrm>
                  <a:off x="76200" y="38100"/>
                  <a:ext cx="660400" cy="698500"/>
                </a:xfrm>
                <a:prstGeom prst="rect">
                  <a:avLst/>
                </a:prstGeom>
              </p:spPr>
              <p:txBody>
                <a:bodyPr lIns="50800" tIns="50800" rIns="50800" bIns="50800" rtlCol="0" anchor="ctr"/>
                <a:lstStyle/>
                <a:p>
                  <a:pPr marL="0" lvl="0" indent="0" algn="ctr">
                    <a:lnSpc>
                      <a:spcPts val="2659"/>
                    </a:lnSpc>
                    <a:spcBef>
                      <a:spcPct val="0"/>
                    </a:spcBef>
                  </a:pPr>
                  <a:endParaRPr/>
                </a:p>
              </p:txBody>
            </p:sp>
          </p:grpSp>
          <p:sp>
            <p:nvSpPr>
              <p:cNvPr id="45" name="Freeform 45"/>
              <p:cNvSpPr/>
              <p:nvPr/>
            </p:nvSpPr>
            <p:spPr>
              <a:xfrm>
                <a:off x="15483574" y="4928202"/>
                <a:ext cx="857233" cy="857233"/>
              </a:xfrm>
              <a:custGeom>
                <a:avLst/>
                <a:gdLst/>
                <a:ahLst/>
                <a:cxnLst/>
                <a:rect l="l" t="t" r="r" b="b"/>
                <a:pathLst>
                  <a:path w="857233" h="857233">
                    <a:moveTo>
                      <a:pt x="0" y="0"/>
                    </a:moveTo>
                    <a:lnTo>
                      <a:pt x="857233" y="0"/>
                    </a:lnTo>
                    <a:lnTo>
                      <a:pt x="857233" y="857233"/>
                    </a:lnTo>
                    <a:lnTo>
                      <a:pt x="0" y="857233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extLs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endParaRPr lang="pt-BR"/>
              </a:p>
            </p:txBody>
          </p:sp>
        </p:grpSp>
        <p:sp>
          <p:nvSpPr>
            <p:cNvPr id="51" name="TextBox 51"/>
            <p:cNvSpPr txBox="1"/>
            <p:nvPr/>
          </p:nvSpPr>
          <p:spPr>
            <a:xfrm>
              <a:off x="14565081" y="6217918"/>
              <a:ext cx="2694219" cy="128018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1" indent="0" algn="ctr">
                <a:lnSpc>
                  <a:spcPts val="2515"/>
                </a:lnSpc>
                <a:spcBef>
                  <a:spcPct val="0"/>
                </a:spcBef>
              </a:pPr>
              <a:r>
                <a:rPr lang="en-US" sz="1996" u="none" strike="noStrike" spc="-71" dirty="0">
                  <a:solidFill>
                    <a:srgbClr val="3D68A4"/>
                  </a:solidFill>
                  <a:latin typeface="Poppins"/>
                  <a:ea typeface="Poppins"/>
                  <a:cs typeface="Poppins"/>
                  <a:sym typeface="Poppins"/>
                </a:rPr>
                <a:t>Outros assuntos de caráter informativo, sem natureza deliberativa. </a:t>
              </a: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447364-8328-C964-3B3F-630DA357E8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D8A0CE1F-F6FC-6655-07B4-551EFD51FBEE}"/>
              </a:ext>
            </a:extLst>
          </p:cNvPr>
          <p:cNvGrpSpPr/>
          <p:nvPr/>
        </p:nvGrpSpPr>
        <p:grpSpPr>
          <a:xfrm>
            <a:off x="1028700" y="0"/>
            <a:ext cx="16230600" cy="94895"/>
            <a:chOff x="0" y="0"/>
            <a:chExt cx="4274726" cy="24993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00D73897-33E8-BB5C-E701-8DF46F8810BD}"/>
                </a:ext>
              </a:extLst>
            </p:cNvPr>
            <p:cNvSpPr/>
            <p:nvPr/>
          </p:nvSpPr>
          <p:spPr>
            <a:xfrm>
              <a:off x="0" y="0"/>
              <a:ext cx="4274726" cy="24993"/>
            </a:xfrm>
            <a:custGeom>
              <a:avLst/>
              <a:gdLst/>
              <a:ahLst/>
              <a:cxnLst/>
              <a:rect l="l" t="t" r="r" b="b"/>
              <a:pathLst>
                <a:path w="4274726" h="24993">
                  <a:moveTo>
                    <a:pt x="954" y="0"/>
                  </a:moveTo>
                  <a:lnTo>
                    <a:pt x="4273772" y="0"/>
                  </a:lnTo>
                  <a:cubicBezTo>
                    <a:pt x="4274299" y="0"/>
                    <a:pt x="4274726" y="427"/>
                    <a:pt x="4274726" y="954"/>
                  </a:cubicBezTo>
                  <a:lnTo>
                    <a:pt x="4274726" y="24039"/>
                  </a:lnTo>
                  <a:cubicBezTo>
                    <a:pt x="4274726" y="24292"/>
                    <a:pt x="4274626" y="24535"/>
                    <a:pt x="4274446" y="24713"/>
                  </a:cubicBezTo>
                  <a:cubicBezTo>
                    <a:pt x="4274267" y="24892"/>
                    <a:pt x="4274025" y="24993"/>
                    <a:pt x="4273772" y="24993"/>
                  </a:cubicBezTo>
                  <a:lnTo>
                    <a:pt x="954" y="24993"/>
                  </a:lnTo>
                  <a:cubicBezTo>
                    <a:pt x="427" y="24993"/>
                    <a:pt x="0" y="24566"/>
                    <a:pt x="0" y="24039"/>
                  </a:cubicBezTo>
                  <a:lnTo>
                    <a:pt x="0" y="954"/>
                  </a:lnTo>
                  <a:cubicBezTo>
                    <a:pt x="0" y="701"/>
                    <a:pt x="101" y="458"/>
                    <a:pt x="279" y="279"/>
                  </a:cubicBezTo>
                  <a:cubicBezTo>
                    <a:pt x="458" y="101"/>
                    <a:pt x="701" y="0"/>
                    <a:pt x="954" y="0"/>
                  </a:cubicBezTo>
                  <a:close/>
                </a:path>
              </a:pathLst>
            </a:custGeom>
            <a:solidFill>
              <a:srgbClr val="439BD4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95AAE173-88A0-5496-70B5-E0FC02E5DBC0}"/>
                </a:ext>
              </a:extLst>
            </p:cNvPr>
            <p:cNvSpPr txBox="1"/>
            <p:nvPr/>
          </p:nvSpPr>
          <p:spPr>
            <a:xfrm>
              <a:off x="0" y="-38100"/>
              <a:ext cx="4274726" cy="6309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>
            <a:extLst>
              <a:ext uri="{FF2B5EF4-FFF2-40B4-BE49-F238E27FC236}">
                <a16:creationId xmlns:a16="http://schemas.microsoft.com/office/drawing/2014/main" id="{54E21913-7C16-E070-B9E5-8ABDB7A0CA1E}"/>
              </a:ext>
            </a:extLst>
          </p:cNvPr>
          <p:cNvGrpSpPr/>
          <p:nvPr/>
        </p:nvGrpSpPr>
        <p:grpSpPr>
          <a:xfrm>
            <a:off x="1028700" y="10162521"/>
            <a:ext cx="16230600" cy="133754"/>
            <a:chOff x="0" y="0"/>
            <a:chExt cx="4274726" cy="35227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28E99538-C47C-93B3-E14C-4426CD5033AB}"/>
                </a:ext>
              </a:extLst>
            </p:cNvPr>
            <p:cNvSpPr/>
            <p:nvPr/>
          </p:nvSpPr>
          <p:spPr>
            <a:xfrm>
              <a:off x="0" y="0"/>
              <a:ext cx="4274726" cy="35227"/>
            </a:xfrm>
            <a:custGeom>
              <a:avLst/>
              <a:gdLst/>
              <a:ahLst/>
              <a:cxnLst/>
              <a:rect l="l" t="t" r="r" b="b"/>
              <a:pathLst>
                <a:path w="4274726" h="35227">
                  <a:moveTo>
                    <a:pt x="0" y="0"/>
                  </a:moveTo>
                  <a:lnTo>
                    <a:pt x="4274726" y="0"/>
                  </a:lnTo>
                  <a:lnTo>
                    <a:pt x="4274726" y="35227"/>
                  </a:lnTo>
                  <a:lnTo>
                    <a:pt x="0" y="35227"/>
                  </a:lnTo>
                  <a:close/>
                </a:path>
              </a:pathLst>
            </a:custGeom>
            <a:gradFill rotWithShape="1">
              <a:gsLst>
                <a:gs pos="0">
                  <a:srgbClr val="08296C">
                    <a:alpha val="100000"/>
                  </a:srgbClr>
                </a:gs>
                <a:gs pos="50000">
                  <a:srgbClr val="2361A0">
                    <a:alpha val="100000"/>
                  </a:srgbClr>
                </a:gs>
                <a:gs pos="100000">
                  <a:srgbClr val="439BD4">
                    <a:alpha val="10000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</p:spPr>
          <p:txBody>
            <a:bodyPr/>
            <a:lstStyle/>
            <a:p>
              <a:endParaRPr lang="pt-BR"/>
            </a:p>
          </p:txBody>
        </p:sp>
        <p:sp>
          <p:nvSpPr>
            <p:cNvPr id="7" name="TextBox 7">
              <a:extLst>
                <a:ext uri="{FF2B5EF4-FFF2-40B4-BE49-F238E27FC236}">
                  <a16:creationId xmlns:a16="http://schemas.microsoft.com/office/drawing/2014/main" id="{3415E02A-EDF9-B28F-5824-2964039C4F61}"/>
                </a:ext>
              </a:extLst>
            </p:cNvPr>
            <p:cNvSpPr txBox="1"/>
            <p:nvPr/>
          </p:nvSpPr>
          <p:spPr>
            <a:xfrm>
              <a:off x="0" y="-38100"/>
              <a:ext cx="4274726" cy="7332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8" name="Group 8">
            <a:extLst>
              <a:ext uri="{FF2B5EF4-FFF2-40B4-BE49-F238E27FC236}">
                <a16:creationId xmlns:a16="http://schemas.microsoft.com/office/drawing/2014/main" id="{D9249155-9843-A81F-70A3-22D4F176BB1A}"/>
              </a:ext>
            </a:extLst>
          </p:cNvPr>
          <p:cNvGrpSpPr/>
          <p:nvPr/>
        </p:nvGrpSpPr>
        <p:grpSpPr>
          <a:xfrm>
            <a:off x="13907283" y="8672881"/>
            <a:ext cx="2970422" cy="1170839"/>
            <a:chOff x="0" y="0"/>
            <a:chExt cx="3960562" cy="1561118"/>
          </a:xfrm>
        </p:grpSpPr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2066A33E-8479-FAAA-50DA-F5BE187ABD76}"/>
                </a:ext>
              </a:extLst>
            </p:cNvPr>
            <p:cNvSpPr/>
            <p:nvPr/>
          </p:nvSpPr>
          <p:spPr>
            <a:xfrm>
              <a:off x="0" y="0"/>
              <a:ext cx="1543893" cy="1561118"/>
            </a:xfrm>
            <a:custGeom>
              <a:avLst/>
              <a:gdLst/>
              <a:ahLst/>
              <a:cxnLst/>
              <a:rect l="l" t="t" r="r" b="b"/>
              <a:pathLst>
                <a:path w="1543893" h="1561118">
                  <a:moveTo>
                    <a:pt x="0" y="0"/>
                  </a:moveTo>
                  <a:lnTo>
                    <a:pt x="1543893" y="0"/>
                  </a:lnTo>
                  <a:lnTo>
                    <a:pt x="1543893" y="1561118"/>
                  </a:lnTo>
                  <a:lnTo>
                    <a:pt x="0" y="156111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27000"/>
              </a:blip>
              <a:stretch>
                <a:fillRect l="-9115" t="-4412" r="-21337" b="-56738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0" name="Freeform 10">
              <a:extLst>
                <a:ext uri="{FF2B5EF4-FFF2-40B4-BE49-F238E27FC236}">
                  <a16:creationId xmlns:a16="http://schemas.microsoft.com/office/drawing/2014/main" id="{CCC80679-166A-A7C0-615E-2EC7E97B0899}"/>
                </a:ext>
              </a:extLst>
            </p:cNvPr>
            <p:cNvSpPr/>
            <p:nvPr/>
          </p:nvSpPr>
          <p:spPr>
            <a:xfrm>
              <a:off x="1485044" y="55977"/>
              <a:ext cx="2475519" cy="811595"/>
            </a:xfrm>
            <a:custGeom>
              <a:avLst/>
              <a:gdLst/>
              <a:ahLst/>
              <a:cxnLst/>
              <a:rect l="l" t="t" r="r" b="b"/>
              <a:pathLst>
                <a:path w="2475519" h="811595">
                  <a:moveTo>
                    <a:pt x="0" y="0"/>
                  </a:moveTo>
                  <a:lnTo>
                    <a:pt x="2475518" y="0"/>
                  </a:lnTo>
                  <a:lnTo>
                    <a:pt x="2475518" y="811596"/>
                  </a:lnTo>
                  <a:lnTo>
                    <a:pt x="0" y="81159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alphaModFix amt="27000"/>
              </a:blip>
              <a:stretch>
                <a:fillRect l="-8755" t="-266421" r="-6416" b="-72385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1" name="Freeform 11">
              <a:extLst>
                <a:ext uri="{FF2B5EF4-FFF2-40B4-BE49-F238E27FC236}">
                  <a16:creationId xmlns:a16="http://schemas.microsoft.com/office/drawing/2014/main" id="{42580BE3-8F73-25A1-7456-E204B5A005CE}"/>
                </a:ext>
              </a:extLst>
            </p:cNvPr>
            <p:cNvSpPr/>
            <p:nvPr/>
          </p:nvSpPr>
          <p:spPr>
            <a:xfrm>
              <a:off x="1555407" y="867573"/>
              <a:ext cx="1701950" cy="583175"/>
            </a:xfrm>
            <a:custGeom>
              <a:avLst/>
              <a:gdLst/>
              <a:ahLst/>
              <a:cxnLst/>
              <a:rect l="l" t="t" r="r" b="b"/>
              <a:pathLst>
                <a:path w="1701950" h="583175">
                  <a:moveTo>
                    <a:pt x="0" y="0"/>
                  </a:moveTo>
                  <a:lnTo>
                    <a:pt x="1701950" y="0"/>
                  </a:lnTo>
                  <a:lnTo>
                    <a:pt x="1701950" y="583175"/>
                  </a:lnTo>
                  <a:lnTo>
                    <a:pt x="0" y="58317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alphaModFix amt="27000"/>
              </a:blip>
              <a:stretch>
                <a:fillRect l="-46545" t="-557185" r="-39947" b="-22655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13" name="Group 2">
            <a:extLst>
              <a:ext uri="{FF2B5EF4-FFF2-40B4-BE49-F238E27FC236}">
                <a16:creationId xmlns:a16="http://schemas.microsoft.com/office/drawing/2014/main" id="{17883C8F-1642-3FB9-F58C-5E3E5C4CFAD7}"/>
              </a:ext>
            </a:extLst>
          </p:cNvPr>
          <p:cNvGrpSpPr/>
          <p:nvPr/>
        </p:nvGrpSpPr>
        <p:grpSpPr>
          <a:xfrm>
            <a:off x="1018868" y="206371"/>
            <a:ext cx="16230600" cy="582821"/>
            <a:chOff x="0" y="-102774"/>
            <a:chExt cx="4274726" cy="955902"/>
          </a:xfrm>
        </p:grpSpPr>
        <p:sp>
          <p:nvSpPr>
            <p:cNvPr id="14" name="Freeform 3">
              <a:extLst>
                <a:ext uri="{FF2B5EF4-FFF2-40B4-BE49-F238E27FC236}">
                  <a16:creationId xmlns:a16="http://schemas.microsoft.com/office/drawing/2014/main" id="{6A29DAAF-C046-7DF8-9C77-4339FA00185F}"/>
                </a:ext>
              </a:extLst>
            </p:cNvPr>
            <p:cNvSpPr/>
            <p:nvPr/>
          </p:nvSpPr>
          <p:spPr>
            <a:xfrm>
              <a:off x="0" y="-102774"/>
              <a:ext cx="4274726" cy="853128"/>
            </a:xfrm>
            <a:custGeom>
              <a:avLst/>
              <a:gdLst/>
              <a:ahLst/>
              <a:cxnLst/>
              <a:rect l="l" t="t" r="r" b="b"/>
              <a:pathLst>
                <a:path w="4274726" h="853128">
                  <a:moveTo>
                    <a:pt x="24327" y="0"/>
                  </a:moveTo>
                  <a:lnTo>
                    <a:pt x="4250399" y="0"/>
                  </a:lnTo>
                  <a:cubicBezTo>
                    <a:pt x="4263834" y="0"/>
                    <a:pt x="4274726" y="10891"/>
                    <a:pt x="4274726" y="24327"/>
                  </a:cubicBezTo>
                  <a:lnTo>
                    <a:pt x="4274726" y="828801"/>
                  </a:lnTo>
                  <a:cubicBezTo>
                    <a:pt x="4274726" y="842236"/>
                    <a:pt x="4263834" y="853128"/>
                    <a:pt x="4250399" y="853128"/>
                  </a:cubicBezTo>
                  <a:lnTo>
                    <a:pt x="24327" y="853128"/>
                  </a:lnTo>
                  <a:cubicBezTo>
                    <a:pt x="10891" y="853128"/>
                    <a:pt x="0" y="842236"/>
                    <a:pt x="0" y="828801"/>
                  </a:cubicBezTo>
                  <a:lnTo>
                    <a:pt x="0" y="24327"/>
                  </a:lnTo>
                  <a:cubicBezTo>
                    <a:pt x="0" y="10891"/>
                    <a:pt x="10891" y="0"/>
                    <a:pt x="24327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08296C">
                    <a:alpha val="100000"/>
                  </a:srgbClr>
                </a:gs>
                <a:gs pos="50000">
                  <a:srgbClr val="2361A0">
                    <a:alpha val="100000"/>
                  </a:srgbClr>
                </a:gs>
                <a:gs pos="100000">
                  <a:srgbClr val="439BD4">
                    <a:alpha val="10000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</p:spPr>
          <p:txBody>
            <a:bodyPr/>
            <a:lstStyle/>
            <a:p>
              <a:pPr algn="ctr"/>
              <a:r>
                <a:rPr lang="en-US" sz="3200" spc="-71" dirty="0">
                  <a:solidFill>
                    <a:schemeClr val="bg1"/>
                  </a:solidFill>
                  <a:latin typeface="Poppins"/>
                  <a:ea typeface="Poppins"/>
                  <a:cs typeface="Poppins"/>
                  <a:sym typeface="Poppins"/>
                </a:rPr>
                <a:t>Apresentação 2026 – Evolução de Beneficiários  </a:t>
              </a:r>
              <a:endParaRPr lang="pt-BR" sz="3200" dirty="0">
                <a:solidFill>
                  <a:schemeClr val="bg1"/>
                </a:solidFill>
              </a:endParaRPr>
            </a:p>
          </p:txBody>
        </p:sp>
        <p:sp>
          <p:nvSpPr>
            <p:cNvPr id="15" name="TextBox 4">
              <a:extLst>
                <a:ext uri="{FF2B5EF4-FFF2-40B4-BE49-F238E27FC236}">
                  <a16:creationId xmlns:a16="http://schemas.microsoft.com/office/drawing/2014/main" id="{A149C902-BEA7-6E0D-D12F-9C8279779BAB}"/>
                </a:ext>
              </a:extLst>
            </p:cNvPr>
            <p:cNvSpPr txBox="1"/>
            <p:nvPr/>
          </p:nvSpPr>
          <p:spPr>
            <a:xfrm>
              <a:off x="0" y="-38100"/>
              <a:ext cx="4274726" cy="89122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pic>
        <p:nvPicPr>
          <p:cNvPr id="18" name="Imagem 17">
            <a:extLst>
              <a:ext uri="{FF2B5EF4-FFF2-40B4-BE49-F238E27FC236}">
                <a16:creationId xmlns:a16="http://schemas.microsoft.com/office/drawing/2014/main" id="{BF14EA77-305A-539A-BE23-8F90E955DFA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609600" y="741691"/>
            <a:ext cx="18933415" cy="7868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18056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6D8E9B-853C-D9C3-799D-B7DFDF91F7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10DBE25C-3A62-E3BE-22E6-77CD5DBE339B}"/>
              </a:ext>
            </a:extLst>
          </p:cNvPr>
          <p:cNvGrpSpPr/>
          <p:nvPr/>
        </p:nvGrpSpPr>
        <p:grpSpPr>
          <a:xfrm>
            <a:off x="1028700" y="0"/>
            <a:ext cx="16230600" cy="94895"/>
            <a:chOff x="0" y="0"/>
            <a:chExt cx="4274726" cy="24993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1A7DFF7F-D840-7B25-9D36-2E50120BEA15}"/>
                </a:ext>
              </a:extLst>
            </p:cNvPr>
            <p:cNvSpPr/>
            <p:nvPr/>
          </p:nvSpPr>
          <p:spPr>
            <a:xfrm>
              <a:off x="0" y="0"/>
              <a:ext cx="4274726" cy="24993"/>
            </a:xfrm>
            <a:custGeom>
              <a:avLst/>
              <a:gdLst/>
              <a:ahLst/>
              <a:cxnLst/>
              <a:rect l="l" t="t" r="r" b="b"/>
              <a:pathLst>
                <a:path w="4274726" h="24993">
                  <a:moveTo>
                    <a:pt x="954" y="0"/>
                  </a:moveTo>
                  <a:lnTo>
                    <a:pt x="4273772" y="0"/>
                  </a:lnTo>
                  <a:cubicBezTo>
                    <a:pt x="4274299" y="0"/>
                    <a:pt x="4274726" y="427"/>
                    <a:pt x="4274726" y="954"/>
                  </a:cubicBezTo>
                  <a:lnTo>
                    <a:pt x="4274726" y="24039"/>
                  </a:lnTo>
                  <a:cubicBezTo>
                    <a:pt x="4274726" y="24292"/>
                    <a:pt x="4274626" y="24535"/>
                    <a:pt x="4274446" y="24713"/>
                  </a:cubicBezTo>
                  <a:cubicBezTo>
                    <a:pt x="4274267" y="24892"/>
                    <a:pt x="4274025" y="24993"/>
                    <a:pt x="4273772" y="24993"/>
                  </a:cubicBezTo>
                  <a:lnTo>
                    <a:pt x="954" y="24993"/>
                  </a:lnTo>
                  <a:cubicBezTo>
                    <a:pt x="427" y="24993"/>
                    <a:pt x="0" y="24566"/>
                    <a:pt x="0" y="24039"/>
                  </a:cubicBezTo>
                  <a:lnTo>
                    <a:pt x="0" y="954"/>
                  </a:lnTo>
                  <a:cubicBezTo>
                    <a:pt x="0" y="701"/>
                    <a:pt x="101" y="458"/>
                    <a:pt x="279" y="279"/>
                  </a:cubicBezTo>
                  <a:cubicBezTo>
                    <a:pt x="458" y="101"/>
                    <a:pt x="701" y="0"/>
                    <a:pt x="954" y="0"/>
                  </a:cubicBezTo>
                  <a:close/>
                </a:path>
              </a:pathLst>
            </a:custGeom>
            <a:solidFill>
              <a:srgbClr val="439BD4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90C25E79-855F-17A2-4795-AC630C5788AA}"/>
                </a:ext>
              </a:extLst>
            </p:cNvPr>
            <p:cNvSpPr txBox="1"/>
            <p:nvPr/>
          </p:nvSpPr>
          <p:spPr>
            <a:xfrm>
              <a:off x="0" y="-38100"/>
              <a:ext cx="4274726" cy="6309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>
            <a:extLst>
              <a:ext uri="{FF2B5EF4-FFF2-40B4-BE49-F238E27FC236}">
                <a16:creationId xmlns:a16="http://schemas.microsoft.com/office/drawing/2014/main" id="{F3D2961F-C08D-5062-91C6-AC1D4FDCBA23}"/>
              </a:ext>
            </a:extLst>
          </p:cNvPr>
          <p:cNvGrpSpPr/>
          <p:nvPr/>
        </p:nvGrpSpPr>
        <p:grpSpPr>
          <a:xfrm>
            <a:off x="1028700" y="10162521"/>
            <a:ext cx="16230600" cy="133754"/>
            <a:chOff x="0" y="0"/>
            <a:chExt cx="4274726" cy="35227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C5254B65-3850-9A52-6D2B-91B297DE8594}"/>
                </a:ext>
              </a:extLst>
            </p:cNvPr>
            <p:cNvSpPr/>
            <p:nvPr/>
          </p:nvSpPr>
          <p:spPr>
            <a:xfrm>
              <a:off x="0" y="0"/>
              <a:ext cx="4274726" cy="35227"/>
            </a:xfrm>
            <a:custGeom>
              <a:avLst/>
              <a:gdLst/>
              <a:ahLst/>
              <a:cxnLst/>
              <a:rect l="l" t="t" r="r" b="b"/>
              <a:pathLst>
                <a:path w="4274726" h="35227">
                  <a:moveTo>
                    <a:pt x="0" y="0"/>
                  </a:moveTo>
                  <a:lnTo>
                    <a:pt x="4274726" y="0"/>
                  </a:lnTo>
                  <a:lnTo>
                    <a:pt x="4274726" y="35227"/>
                  </a:lnTo>
                  <a:lnTo>
                    <a:pt x="0" y="35227"/>
                  </a:lnTo>
                  <a:close/>
                </a:path>
              </a:pathLst>
            </a:custGeom>
            <a:gradFill rotWithShape="1">
              <a:gsLst>
                <a:gs pos="0">
                  <a:srgbClr val="08296C">
                    <a:alpha val="100000"/>
                  </a:srgbClr>
                </a:gs>
                <a:gs pos="50000">
                  <a:srgbClr val="2361A0">
                    <a:alpha val="100000"/>
                  </a:srgbClr>
                </a:gs>
                <a:gs pos="100000">
                  <a:srgbClr val="439BD4">
                    <a:alpha val="10000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</p:spPr>
          <p:txBody>
            <a:bodyPr/>
            <a:lstStyle/>
            <a:p>
              <a:endParaRPr lang="pt-BR"/>
            </a:p>
          </p:txBody>
        </p:sp>
        <p:sp>
          <p:nvSpPr>
            <p:cNvPr id="7" name="TextBox 7">
              <a:extLst>
                <a:ext uri="{FF2B5EF4-FFF2-40B4-BE49-F238E27FC236}">
                  <a16:creationId xmlns:a16="http://schemas.microsoft.com/office/drawing/2014/main" id="{E888129E-77B5-E0CC-5408-889A22747A84}"/>
                </a:ext>
              </a:extLst>
            </p:cNvPr>
            <p:cNvSpPr txBox="1"/>
            <p:nvPr/>
          </p:nvSpPr>
          <p:spPr>
            <a:xfrm>
              <a:off x="0" y="-38100"/>
              <a:ext cx="4274726" cy="7332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8" name="Group 8">
            <a:extLst>
              <a:ext uri="{FF2B5EF4-FFF2-40B4-BE49-F238E27FC236}">
                <a16:creationId xmlns:a16="http://schemas.microsoft.com/office/drawing/2014/main" id="{36A05A7B-DC6C-FBD1-EC80-05E0C92FFD6C}"/>
              </a:ext>
            </a:extLst>
          </p:cNvPr>
          <p:cNvGrpSpPr/>
          <p:nvPr/>
        </p:nvGrpSpPr>
        <p:grpSpPr>
          <a:xfrm>
            <a:off x="13907283" y="8672881"/>
            <a:ext cx="2970422" cy="1170839"/>
            <a:chOff x="0" y="0"/>
            <a:chExt cx="3960562" cy="1561118"/>
          </a:xfrm>
        </p:grpSpPr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BD913D35-DABD-69E8-6C67-397FDD5940F8}"/>
                </a:ext>
              </a:extLst>
            </p:cNvPr>
            <p:cNvSpPr/>
            <p:nvPr/>
          </p:nvSpPr>
          <p:spPr>
            <a:xfrm>
              <a:off x="0" y="0"/>
              <a:ext cx="1543893" cy="1561118"/>
            </a:xfrm>
            <a:custGeom>
              <a:avLst/>
              <a:gdLst/>
              <a:ahLst/>
              <a:cxnLst/>
              <a:rect l="l" t="t" r="r" b="b"/>
              <a:pathLst>
                <a:path w="1543893" h="1561118">
                  <a:moveTo>
                    <a:pt x="0" y="0"/>
                  </a:moveTo>
                  <a:lnTo>
                    <a:pt x="1543893" y="0"/>
                  </a:lnTo>
                  <a:lnTo>
                    <a:pt x="1543893" y="1561118"/>
                  </a:lnTo>
                  <a:lnTo>
                    <a:pt x="0" y="156111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27000"/>
              </a:blip>
              <a:stretch>
                <a:fillRect l="-9115" t="-4412" r="-21337" b="-56738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0" name="Freeform 10">
              <a:extLst>
                <a:ext uri="{FF2B5EF4-FFF2-40B4-BE49-F238E27FC236}">
                  <a16:creationId xmlns:a16="http://schemas.microsoft.com/office/drawing/2014/main" id="{3114D3EC-E903-4ED7-4419-8CCBD06E6CE6}"/>
                </a:ext>
              </a:extLst>
            </p:cNvPr>
            <p:cNvSpPr/>
            <p:nvPr/>
          </p:nvSpPr>
          <p:spPr>
            <a:xfrm>
              <a:off x="1485044" y="55977"/>
              <a:ext cx="2475519" cy="811595"/>
            </a:xfrm>
            <a:custGeom>
              <a:avLst/>
              <a:gdLst/>
              <a:ahLst/>
              <a:cxnLst/>
              <a:rect l="l" t="t" r="r" b="b"/>
              <a:pathLst>
                <a:path w="2475519" h="811595">
                  <a:moveTo>
                    <a:pt x="0" y="0"/>
                  </a:moveTo>
                  <a:lnTo>
                    <a:pt x="2475518" y="0"/>
                  </a:lnTo>
                  <a:lnTo>
                    <a:pt x="2475518" y="811596"/>
                  </a:lnTo>
                  <a:lnTo>
                    <a:pt x="0" y="81159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alphaModFix amt="27000"/>
              </a:blip>
              <a:stretch>
                <a:fillRect l="-8755" t="-266421" r="-6416" b="-72385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1" name="Freeform 11">
              <a:extLst>
                <a:ext uri="{FF2B5EF4-FFF2-40B4-BE49-F238E27FC236}">
                  <a16:creationId xmlns:a16="http://schemas.microsoft.com/office/drawing/2014/main" id="{F8893765-69E1-95E3-5E0A-566F05A1246B}"/>
                </a:ext>
              </a:extLst>
            </p:cNvPr>
            <p:cNvSpPr/>
            <p:nvPr/>
          </p:nvSpPr>
          <p:spPr>
            <a:xfrm>
              <a:off x="1555407" y="867573"/>
              <a:ext cx="1701950" cy="583175"/>
            </a:xfrm>
            <a:custGeom>
              <a:avLst/>
              <a:gdLst/>
              <a:ahLst/>
              <a:cxnLst/>
              <a:rect l="l" t="t" r="r" b="b"/>
              <a:pathLst>
                <a:path w="1701950" h="583175">
                  <a:moveTo>
                    <a:pt x="0" y="0"/>
                  </a:moveTo>
                  <a:lnTo>
                    <a:pt x="1701950" y="0"/>
                  </a:lnTo>
                  <a:lnTo>
                    <a:pt x="1701950" y="583175"/>
                  </a:lnTo>
                  <a:lnTo>
                    <a:pt x="0" y="58317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alphaModFix amt="27000"/>
              </a:blip>
              <a:stretch>
                <a:fillRect l="-46545" t="-557185" r="-39947" b="-22655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13" name="Group 2">
            <a:extLst>
              <a:ext uri="{FF2B5EF4-FFF2-40B4-BE49-F238E27FC236}">
                <a16:creationId xmlns:a16="http://schemas.microsoft.com/office/drawing/2014/main" id="{BBD62695-4E56-CD2C-59BD-29D5E313619A}"/>
              </a:ext>
            </a:extLst>
          </p:cNvPr>
          <p:cNvGrpSpPr/>
          <p:nvPr/>
        </p:nvGrpSpPr>
        <p:grpSpPr>
          <a:xfrm>
            <a:off x="1018868" y="206371"/>
            <a:ext cx="16230600" cy="582821"/>
            <a:chOff x="0" y="-102774"/>
            <a:chExt cx="4274726" cy="955902"/>
          </a:xfrm>
        </p:grpSpPr>
        <p:sp>
          <p:nvSpPr>
            <p:cNvPr id="14" name="Freeform 3">
              <a:extLst>
                <a:ext uri="{FF2B5EF4-FFF2-40B4-BE49-F238E27FC236}">
                  <a16:creationId xmlns:a16="http://schemas.microsoft.com/office/drawing/2014/main" id="{599DA508-5891-7CD0-66E3-008DF2E6C111}"/>
                </a:ext>
              </a:extLst>
            </p:cNvPr>
            <p:cNvSpPr/>
            <p:nvPr/>
          </p:nvSpPr>
          <p:spPr>
            <a:xfrm>
              <a:off x="0" y="-102774"/>
              <a:ext cx="4274726" cy="853128"/>
            </a:xfrm>
            <a:custGeom>
              <a:avLst/>
              <a:gdLst/>
              <a:ahLst/>
              <a:cxnLst/>
              <a:rect l="l" t="t" r="r" b="b"/>
              <a:pathLst>
                <a:path w="4274726" h="853128">
                  <a:moveTo>
                    <a:pt x="24327" y="0"/>
                  </a:moveTo>
                  <a:lnTo>
                    <a:pt x="4250399" y="0"/>
                  </a:lnTo>
                  <a:cubicBezTo>
                    <a:pt x="4263834" y="0"/>
                    <a:pt x="4274726" y="10891"/>
                    <a:pt x="4274726" y="24327"/>
                  </a:cubicBezTo>
                  <a:lnTo>
                    <a:pt x="4274726" y="828801"/>
                  </a:lnTo>
                  <a:cubicBezTo>
                    <a:pt x="4274726" y="842236"/>
                    <a:pt x="4263834" y="853128"/>
                    <a:pt x="4250399" y="853128"/>
                  </a:cubicBezTo>
                  <a:lnTo>
                    <a:pt x="24327" y="853128"/>
                  </a:lnTo>
                  <a:cubicBezTo>
                    <a:pt x="10891" y="853128"/>
                    <a:pt x="0" y="842236"/>
                    <a:pt x="0" y="828801"/>
                  </a:cubicBezTo>
                  <a:lnTo>
                    <a:pt x="0" y="24327"/>
                  </a:lnTo>
                  <a:cubicBezTo>
                    <a:pt x="0" y="10891"/>
                    <a:pt x="10891" y="0"/>
                    <a:pt x="24327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08296C">
                    <a:alpha val="100000"/>
                  </a:srgbClr>
                </a:gs>
                <a:gs pos="50000">
                  <a:srgbClr val="2361A0">
                    <a:alpha val="100000"/>
                  </a:srgbClr>
                </a:gs>
                <a:gs pos="100000">
                  <a:srgbClr val="439BD4">
                    <a:alpha val="10000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</p:spPr>
          <p:txBody>
            <a:bodyPr/>
            <a:lstStyle/>
            <a:p>
              <a:pPr algn="ctr"/>
              <a:r>
                <a:rPr lang="en-US" sz="3200" spc="-71" dirty="0">
                  <a:solidFill>
                    <a:schemeClr val="bg1"/>
                  </a:solidFill>
                  <a:latin typeface="Poppins"/>
                  <a:ea typeface="Poppins"/>
                  <a:cs typeface="Poppins"/>
                  <a:sym typeface="Poppins"/>
                </a:rPr>
                <a:t>Apresentação 2026 – Evolução Sinistralidade  </a:t>
              </a:r>
              <a:endParaRPr lang="pt-BR" sz="3200" dirty="0">
                <a:solidFill>
                  <a:schemeClr val="bg1"/>
                </a:solidFill>
              </a:endParaRPr>
            </a:p>
          </p:txBody>
        </p:sp>
        <p:sp>
          <p:nvSpPr>
            <p:cNvPr id="15" name="TextBox 4">
              <a:extLst>
                <a:ext uri="{FF2B5EF4-FFF2-40B4-BE49-F238E27FC236}">
                  <a16:creationId xmlns:a16="http://schemas.microsoft.com/office/drawing/2014/main" id="{A28D664F-4CF8-E8A6-1D7E-978EF67B2D39}"/>
                </a:ext>
              </a:extLst>
            </p:cNvPr>
            <p:cNvSpPr txBox="1"/>
            <p:nvPr/>
          </p:nvSpPr>
          <p:spPr>
            <a:xfrm>
              <a:off x="0" y="-38100"/>
              <a:ext cx="4274726" cy="89122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pic>
        <p:nvPicPr>
          <p:cNvPr id="23" name="Imagem 22">
            <a:extLst>
              <a:ext uri="{FF2B5EF4-FFF2-40B4-BE49-F238E27FC236}">
                <a16:creationId xmlns:a16="http://schemas.microsoft.com/office/drawing/2014/main" id="{8B743A1F-E578-E9B1-F195-279B7CB97D8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230018" y="113591"/>
            <a:ext cx="18746618" cy="9373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50668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E3F1D8-B1DB-3840-730F-14E78B560D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DF489E33-32F9-E138-0F4E-B152F4B65033}"/>
              </a:ext>
            </a:extLst>
          </p:cNvPr>
          <p:cNvGrpSpPr/>
          <p:nvPr/>
        </p:nvGrpSpPr>
        <p:grpSpPr>
          <a:xfrm>
            <a:off x="1028700" y="0"/>
            <a:ext cx="16230600" cy="94895"/>
            <a:chOff x="0" y="0"/>
            <a:chExt cx="4274726" cy="24993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08699948-C097-69FF-3D88-611573EEFAA7}"/>
                </a:ext>
              </a:extLst>
            </p:cNvPr>
            <p:cNvSpPr/>
            <p:nvPr/>
          </p:nvSpPr>
          <p:spPr>
            <a:xfrm>
              <a:off x="0" y="0"/>
              <a:ext cx="4274726" cy="24993"/>
            </a:xfrm>
            <a:custGeom>
              <a:avLst/>
              <a:gdLst/>
              <a:ahLst/>
              <a:cxnLst/>
              <a:rect l="l" t="t" r="r" b="b"/>
              <a:pathLst>
                <a:path w="4274726" h="24993">
                  <a:moveTo>
                    <a:pt x="954" y="0"/>
                  </a:moveTo>
                  <a:lnTo>
                    <a:pt x="4273772" y="0"/>
                  </a:lnTo>
                  <a:cubicBezTo>
                    <a:pt x="4274299" y="0"/>
                    <a:pt x="4274726" y="427"/>
                    <a:pt x="4274726" y="954"/>
                  </a:cubicBezTo>
                  <a:lnTo>
                    <a:pt x="4274726" y="24039"/>
                  </a:lnTo>
                  <a:cubicBezTo>
                    <a:pt x="4274726" y="24292"/>
                    <a:pt x="4274626" y="24535"/>
                    <a:pt x="4274446" y="24713"/>
                  </a:cubicBezTo>
                  <a:cubicBezTo>
                    <a:pt x="4274267" y="24892"/>
                    <a:pt x="4274025" y="24993"/>
                    <a:pt x="4273772" y="24993"/>
                  </a:cubicBezTo>
                  <a:lnTo>
                    <a:pt x="954" y="24993"/>
                  </a:lnTo>
                  <a:cubicBezTo>
                    <a:pt x="427" y="24993"/>
                    <a:pt x="0" y="24566"/>
                    <a:pt x="0" y="24039"/>
                  </a:cubicBezTo>
                  <a:lnTo>
                    <a:pt x="0" y="954"/>
                  </a:lnTo>
                  <a:cubicBezTo>
                    <a:pt x="0" y="701"/>
                    <a:pt x="101" y="458"/>
                    <a:pt x="279" y="279"/>
                  </a:cubicBezTo>
                  <a:cubicBezTo>
                    <a:pt x="458" y="101"/>
                    <a:pt x="701" y="0"/>
                    <a:pt x="954" y="0"/>
                  </a:cubicBezTo>
                  <a:close/>
                </a:path>
              </a:pathLst>
            </a:custGeom>
            <a:solidFill>
              <a:srgbClr val="439BD4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E116B7CA-6177-DCBB-3261-553D815A3003}"/>
                </a:ext>
              </a:extLst>
            </p:cNvPr>
            <p:cNvSpPr txBox="1"/>
            <p:nvPr/>
          </p:nvSpPr>
          <p:spPr>
            <a:xfrm>
              <a:off x="0" y="-38100"/>
              <a:ext cx="4274726" cy="6309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>
            <a:extLst>
              <a:ext uri="{FF2B5EF4-FFF2-40B4-BE49-F238E27FC236}">
                <a16:creationId xmlns:a16="http://schemas.microsoft.com/office/drawing/2014/main" id="{AE1E7B81-5997-2BCE-95AD-2FD767730CEC}"/>
              </a:ext>
            </a:extLst>
          </p:cNvPr>
          <p:cNvGrpSpPr/>
          <p:nvPr/>
        </p:nvGrpSpPr>
        <p:grpSpPr>
          <a:xfrm>
            <a:off x="1028700" y="10162521"/>
            <a:ext cx="16230600" cy="133754"/>
            <a:chOff x="0" y="0"/>
            <a:chExt cx="4274726" cy="35227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DFECB087-46D4-7518-6304-C26B716FD136}"/>
                </a:ext>
              </a:extLst>
            </p:cNvPr>
            <p:cNvSpPr/>
            <p:nvPr/>
          </p:nvSpPr>
          <p:spPr>
            <a:xfrm>
              <a:off x="0" y="0"/>
              <a:ext cx="4274726" cy="35227"/>
            </a:xfrm>
            <a:custGeom>
              <a:avLst/>
              <a:gdLst/>
              <a:ahLst/>
              <a:cxnLst/>
              <a:rect l="l" t="t" r="r" b="b"/>
              <a:pathLst>
                <a:path w="4274726" h="35227">
                  <a:moveTo>
                    <a:pt x="0" y="0"/>
                  </a:moveTo>
                  <a:lnTo>
                    <a:pt x="4274726" y="0"/>
                  </a:lnTo>
                  <a:lnTo>
                    <a:pt x="4274726" y="35227"/>
                  </a:lnTo>
                  <a:lnTo>
                    <a:pt x="0" y="35227"/>
                  </a:lnTo>
                  <a:close/>
                </a:path>
              </a:pathLst>
            </a:custGeom>
            <a:gradFill rotWithShape="1">
              <a:gsLst>
                <a:gs pos="0">
                  <a:srgbClr val="08296C">
                    <a:alpha val="100000"/>
                  </a:srgbClr>
                </a:gs>
                <a:gs pos="50000">
                  <a:srgbClr val="2361A0">
                    <a:alpha val="100000"/>
                  </a:srgbClr>
                </a:gs>
                <a:gs pos="100000">
                  <a:srgbClr val="439BD4">
                    <a:alpha val="10000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</p:spPr>
          <p:txBody>
            <a:bodyPr/>
            <a:lstStyle/>
            <a:p>
              <a:endParaRPr lang="pt-BR"/>
            </a:p>
          </p:txBody>
        </p:sp>
        <p:sp>
          <p:nvSpPr>
            <p:cNvPr id="7" name="TextBox 7">
              <a:extLst>
                <a:ext uri="{FF2B5EF4-FFF2-40B4-BE49-F238E27FC236}">
                  <a16:creationId xmlns:a16="http://schemas.microsoft.com/office/drawing/2014/main" id="{204EA4F6-FC7C-705C-886E-FBEF49DCE50A}"/>
                </a:ext>
              </a:extLst>
            </p:cNvPr>
            <p:cNvSpPr txBox="1"/>
            <p:nvPr/>
          </p:nvSpPr>
          <p:spPr>
            <a:xfrm>
              <a:off x="0" y="-38100"/>
              <a:ext cx="4274726" cy="7332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8" name="Group 8">
            <a:extLst>
              <a:ext uri="{FF2B5EF4-FFF2-40B4-BE49-F238E27FC236}">
                <a16:creationId xmlns:a16="http://schemas.microsoft.com/office/drawing/2014/main" id="{6CA925DA-0C74-0BB6-349F-58651BCB1FDD}"/>
              </a:ext>
            </a:extLst>
          </p:cNvPr>
          <p:cNvGrpSpPr/>
          <p:nvPr/>
        </p:nvGrpSpPr>
        <p:grpSpPr>
          <a:xfrm>
            <a:off x="13907283" y="8672881"/>
            <a:ext cx="2970422" cy="1170839"/>
            <a:chOff x="0" y="0"/>
            <a:chExt cx="3960562" cy="1561118"/>
          </a:xfrm>
        </p:grpSpPr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B78D49AA-02EA-B99F-0820-A57AF819F958}"/>
                </a:ext>
              </a:extLst>
            </p:cNvPr>
            <p:cNvSpPr/>
            <p:nvPr/>
          </p:nvSpPr>
          <p:spPr>
            <a:xfrm>
              <a:off x="0" y="0"/>
              <a:ext cx="1543893" cy="1561118"/>
            </a:xfrm>
            <a:custGeom>
              <a:avLst/>
              <a:gdLst/>
              <a:ahLst/>
              <a:cxnLst/>
              <a:rect l="l" t="t" r="r" b="b"/>
              <a:pathLst>
                <a:path w="1543893" h="1561118">
                  <a:moveTo>
                    <a:pt x="0" y="0"/>
                  </a:moveTo>
                  <a:lnTo>
                    <a:pt x="1543893" y="0"/>
                  </a:lnTo>
                  <a:lnTo>
                    <a:pt x="1543893" y="1561118"/>
                  </a:lnTo>
                  <a:lnTo>
                    <a:pt x="0" y="156111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27000"/>
              </a:blip>
              <a:stretch>
                <a:fillRect l="-9115" t="-4412" r="-21337" b="-56738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0" name="Freeform 10">
              <a:extLst>
                <a:ext uri="{FF2B5EF4-FFF2-40B4-BE49-F238E27FC236}">
                  <a16:creationId xmlns:a16="http://schemas.microsoft.com/office/drawing/2014/main" id="{CADDDDFC-FA02-16B3-15F1-3534539DFE9F}"/>
                </a:ext>
              </a:extLst>
            </p:cNvPr>
            <p:cNvSpPr/>
            <p:nvPr/>
          </p:nvSpPr>
          <p:spPr>
            <a:xfrm>
              <a:off x="1485044" y="55977"/>
              <a:ext cx="2475519" cy="811595"/>
            </a:xfrm>
            <a:custGeom>
              <a:avLst/>
              <a:gdLst/>
              <a:ahLst/>
              <a:cxnLst/>
              <a:rect l="l" t="t" r="r" b="b"/>
              <a:pathLst>
                <a:path w="2475519" h="811595">
                  <a:moveTo>
                    <a:pt x="0" y="0"/>
                  </a:moveTo>
                  <a:lnTo>
                    <a:pt x="2475518" y="0"/>
                  </a:lnTo>
                  <a:lnTo>
                    <a:pt x="2475518" y="811596"/>
                  </a:lnTo>
                  <a:lnTo>
                    <a:pt x="0" y="81159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alphaModFix amt="27000"/>
              </a:blip>
              <a:stretch>
                <a:fillRect l="-8755" t="-266421" r="-6416" b="-72385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1" name="Freeform 11">
              <a:extLst>
                <a:ext uri="{FF2B5EF4-FFF2-40B4-BE49-F238E27FC236}">
                  <a16:creationId xmlns:a16="http://schemas.microsoft.com/office/drawing/2014/main" id="{0F06667B-6373-8DC2-BF5C-CCD27CDBE7E1}"/>
                </a:ext>
              </a:extLst>
            </p:cNvPr>
            <p:cNvSpPr/>
            <p:nvPr/>
          </p:nvSpPr>
          <p:spPr>
            <a:xfrm>
              <a:off x="1555407" y="867573"/>
              <a:ext cx="1701950" cy="583175"/>
            </a:xfrm>
            <a:custGeom>
              <a:avLst/>
              <a:gdLst/>
              <a:ahLst/>
              <a:cxnLst/>
              <a:rect l="l" t="t" r="r" b="b"/>
              <a:pathLst>
                <a:path w="1701950" h="583175">
                  <a:moveTo>
                    <a:pt x="0" y="0"/>
                  </a:moveTo>
                  <a:lnTo>
                    <a:pt x="1701950" y="0"/>
                  </a:lnTo>
                  <a:lnTo>
                    <a:pt x="1701950" y="583175"/>
                  </a:lnTo>
                  <a:lnTo>
                    <a:pt x="0" y="58317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alphaModFix amt="27000"/>
              </a:blip>
              <a:stretch>
                <a:fillRect l="-46545" t="-557185" r="-39947" b="-22655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13" name="Group 2">
            <a:extLst>
              <a:ext uri="{FF2B5EF4-FFF2-40B4-BE49-F238E27FC236}">
                <a16:creationId xmlns:a16="http://schemas.microsoft.com/office/drawing/2014/main" id="{4FDCEB0C-0ECC-143F-3163-670AEBDA77DD}"/>
              </a:ext>
            </a:extLst>
          </p:cNvPr>
          <p:cNvGrpSpPr/>
          <p:nvPr/>
        </p:nvGrpSpPr>
        <p:grpSpPr>
          <a:xfrm>
            <a:off x="1018868" y="206371"/>
            <a:ext cx="16230600" cy="582821"/>
            <a:chOff x="0" y="-102774"/>
            <a:chExt cx="4274726" cy="955902"/>
          </a:xfrm>
        </p:grpSpPr>
        <p:sp>
          <p:nvSpPr>
            <p:cNvPr id="14" name="Freeform 3">
              <a:extLst>
                <a:ext uri="{FF2B5EF4-FFF2-40B4-BE49-F238E27FC236}">
                  <a16:creationId xmlns:a16="http://schemas.microsoft.com/office/drawing/2014/main" id="{60682141-A87A-2908-A9F2-EC200C1ECABC}"/>
                </a:ext>
              </a:extLst>
            </p:cNvPr>
            <p:cNvSpPr/>
            <p:nvPr/>
          </p:nvSpPr>
          <p:spPr>
            <a:xfrm>
              <a:off x="0" y="-102774"/>
              <a:ext cx="4274726" cy="853128"/>
            </a:xfrm>
            <a:custGeom>
              <a:avLst/>
              <a:gdLst/>
              <a:ahLst/>
              <a:cxnLst/>
              <a:rect l="l" t="t" r="r" b="b"/>
              <a:pathLst>
                <a:path w="4274726" h="853128">
                  <a:moveTo>
                    <a:pt x="24327" y="0"/>
                  </a:moveTo>
                  <a:lnTo>
                    <a:pt x="4250399" y="0"/>
                  </a:lnTo>
                  <a:cubicBezTo>
                    <a:pt x="4263834" y="0"/>
                    <a:pt x="4274726" y="10891"/>
                    <a:pt x="4274726" y="24327"/>
                  </a:cubicBezTo>
                  <a:lnTo>
                    <a:pt x="4274726" y="828801"/>
                  </a:lnTo>
                  <a:cubicBezTo>
                    <a:pt x="4274726" y="842236"/>
                    <a:pt x="4263834" y="853128"/>
                    <a:pt x="4250399" y="853128"/>
                  </a:cubicBezTo>
                  <a:lnTo>
                    <a:pt x="24327" y="853128"/>
                  </a:lnTo>
                  <a:cubicBezTo>
                    <a:pt x="10891" y="853128"/>
                    <a:pt x="0" y="842236"/>
                    <a:pt x="0" y="828801"/>
                  </a:cubicBezTo>
                  <a:lnTo>
                    <a:pt x="0" y="24327"/>
                  </a:lnTo>
                  <a:cubicBezTo>
                    <a:pt x="0" y="10891"/>
                    <a:pt x="10891" y="0"/>
                    <a:pt x="24327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08296C">
                    <a:alpha val="100000"/>
                  </a:srgbClr>
                </a:gs>
                <a:gs pos="50000">
                  <a:srgbClr val="2361A0">
                    <a:alpha val="100000"/>
                  </a:srgbClr>
                </a:gs>
                <a:gs pos="100000">
                  <a:srgbClr val="439BD4">
                    <a:alpha val="10000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</p:spPr>
          <p:txBody>
            <a:bodyPr/>
            <a:lstStyle/>
            <a:p>
              <a:pPr algn="ctr"/>
              <a:r>
                <a:rPr lang="en-US" sz="3200" spc="-71" dirty="0">
                  <a:solidFill>
                    <a:schemeClr val="bg1"/>
                  </a:solidFill>
                  <a:latin typeface="Poppins"/>
                  <a:ea typeface="Poppins"/>
                  <a:cs typeface="Poppins"/>
                  <a:sym typeface="Poppins"/>
                </a:rPr>
                <a:t>Apresentação 2026 – Evolução de Investimentos Saúde </a:t>
              </a:r>
              <a:endParaRPr lang="pt-BR" sz="3200" dirty="0">
                <a:solidFill>
                  <a:schemeClr val="bg1"/>
                </a:solidFill>
              </a:endParaRPr>
            </a:p>
          </p:txBody>
        </p:sp>
        <p:sp>
          <p:nvSpPr>
            <p:cNvPr id="15" name="TextBox 4">
              <a:extLst>
                <a:ext uri="{FF2B5EF4-FFF2-40B4-BE49-F238E27FC236}">
                  <a16:creationId xmlns:a16="http://schemas.microsoft.com/office/drawing/2014/main" id="{6B457EDB-23CE-05E3-6FD0-491539715E1D}"/>
                </a:ext>
              </a:extLst>
            </p:cNvPr>
            <p:cNvSpPr txBox="1"/>
            <p:nvPr/>
          </p:nvSpPr>
          <p:spPr>
            <a:xfrm>
              <a:off x="0" y="-38100"/>
              <a:ext cx="4274726" cy="89122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pic>
        <p:nvPicPr>
          <p:cNvPr id="16" name="Imagem 15">
            <a:extLst>
              <a:ext uri="{FF2B5EF4-FFF2-40B4-BE49-F238E27FC236}">
                <a16:creationId xmlns:a16="http://schemas.microsoft.com/office/drawing/2014/main" id="{EB818720-FDE8-ED91-47B7-95A233B85D4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5197" y="797795"/>
            <a:ext cx="17957605" cy="7812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96826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99D7FA-81B2-E288-E25F-E93BA682BE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724F4F0C-704E-A05E-BA19-1BC72DCECEC0}"/>
              </a:ext>
            </a:extLst>
          </p:cNvPr>
          <p:cNvGrpSpPr/>
          <p:nvPr/>
        </p:nvGrpSpPr>
        <p:grpSpPr>
          <a:xfrm>
            <a:off x="1028700" y="0"/>
            <a:ext cx="16230600" cy="94895"/>
            <a:chOff x="0" y="0"/>
            <a:chExt cx="4274726" cy="24993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92879B22-19BB-75A7-99DB-0D93395813FF}"/>
                </a:ext>
              </a:extLst>
            </p:cNvPr>
            <p:cNvSpPr/>
            <p:nvPr/>
          </p:nvSpPr>
          <p:spPr>
            <a:xfrm>
              <a:off x="0" y="0"/>
              <a:ext cx="4274726" cy="24993"/>
            </a:xfrm>
            <a:custGeom>
              <a:avLst/>
              <a:gdLst/>
              <a:ahLst/>
              <a:cxnLst/>
              <a:rect l="l" t="t" r="r" b="b"/>
              <a:pathLst>
                <a:path w="4274726" h="24993">
                  <a:moveTo>
                    <a:pt x="954" y="0"/>
                  </a:moveTo>
                  <a:lnTo>
                    <a:pt x="4273772" y="0"/>
                  </a:lnTo>
                  <a:cubicBezTo>
                    <a:pt x="4274299" y="0"/>
                    <a:pt x="4274726" y="427"/>
                    <a:pt x="4274726" y="954"/>
                  </a:cubicBezTo>
                  <a:lnTo>
                    <a:pt x="4274726" y="24039"/>
                  </a:lnTo>
                  <a:cubicBezTo>
                    <a:pt x="4274726" y="24292"/>
                    <a:pt x="4274626" y="24535"/>
                    <a:pt x="4274446" y="24713"/>
                  </a:cubicBezTo>
                  <a:cubicBezTo>
                    <a:pt x="4274267" y="24892"/>
                    <a:pt x="4274025" y="24993"/>
                    <a:pt x="4273772" y="24993"/>
                  </a:cubicBezTo>
                  <a:lnTo>
                    <a:pt x="954" y="24993"/>
                  </a:lnTo>
                  <a:cubicBezTo>
                    <a:pt x="427" y="24993"/>
                    <a:pt x="0" y="24566"/>
                    <a:pt x="0" y="24039"/>
                  </a:cubicBezTo>
                  <a:lnTo>
                    <a:pt x="0" y="954"/>
                  </a:lnTo>
                  <a:cubicBezTo>
                    <a:pt x="0" y="701"/>
                    <a:pt x="101" y="458"/>
                    <a:pt x="279" y="279"/>
                  </a:cubicBezTo>
                  <a:cubicBezTo>
                    <a:pt x="458" y="101"/>
                    <a:pt x="701" y="0"/>
                    <a:pt x="954" y="0"/>
                  </a:cubicBezTo>
                  <a:close/>
                </a:path>
              </a:pathLst>
            </a:custGeom>
            <a:solidFill>
              <a:srgbClr val="439BD4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B3A6E267-ECF5-1495-45C6-7EA4DDBCCC97}"/>
                </a:ext>
              </a:extLst>
            </p:cNvPr>
            <p:cNvSpPr txBox="1"/>
            <p:nvPr/>
          </p:nvSpPr>
          <p:spPr>
            <a:xfrm>
              <a:off x="0" y="-38100"/>
              <a:ext cx="4274726" cy="6309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>
            <a:extLst>
              <a:ext uri="{FF2B5EF4-FFF2-40B4-BE49-F238E27FC236}">
                <a16:creationId xmlns:a16="http://schemas.microsoft.com/office/drawing/2014/main" id="{1068002A-7F31-9E19-1C9C-AD579C321E65}"/>
              </a:ext>
            </a:extLst>
          </p:cNvPr>
          <p:cNvGrpSpPr/>
          <p:nvPr/>
        </p:nvGrpSpPr>
        <p:grpSpPr>
          <a:xfrm>
            <a:off x="1028700" y="10162521"/>
            <a:ext cx="16230600" cy="133754"/>
            <a:chOff x="0" y="0"/>
            <a:chExt cx="4274726" cy="35227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EDAC7A77-4F8E-070C-7919-E8D07E5AE80F}"/>
                </a:ext>
              </a:extLst>
            </p:cNvPr>
            <p:cNvSpPr/>
            <p:nvPr/>
          </p:nvSpPr>
          <p:spPr>
            <a:xfrm>
              <a:off x="0" y="0"/>
              <a:ext cx="4274726" cy="35227"/>
            </a:xfrm>
            <a:custGeom>
              <a:avLst/>
              <a:gdLst/>
              <a:ahLst/>
              <a:cxnLst/>
              <a:rect l="l" t="t" r="r" b="b"/>
              <a:pathLst>
                <a:path w="4274726" h="35227">
                  <a:moveTo>
                    <a:pt x="0" y="0"/>
                  </a:moveTo>
                  <a:lnTo>
                    <a:pt x="4274726" y="0"/>
                  </a:lnTo>
                  <a:lnTo>
                    <a:pt x="4274726" y="35227"/>
                  </a:lnTo>
                  <a:lnTo>
                    <a:pt x="0" y="35227"/>
                  </a:lnTo>
                  <a:close/>
                </a:path>
              </a:pathLst>
            </a:custGeom>
            <a:gradFill rotWithShape="1">
              <a:gsLst>
                <a:gs pos="0">
                  <a:srgbClr val="08296C">
                    <a:alpha val="100000"/>
                  </a:srgbClr>
                </a:gs>
                <a:gs pos="50000">
                  <a:srgbClr val="2361A0">
                    <a:alpha val="100000"/>
                  </a:srgbClr>
                </a:gs>
                <a:gs pos="100000">
                  <a:srgbClr val="439BD4">
                    <a:alpha val="10000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</p:spPr>
          <p:txBody>
            <a:bodyPr/>
            <a:lstStyle/>
            <a:p>
              <a:endParaRPr lang="pt-BR"/>
            </a:p>
          </p:txBody>
        </p:sp>
        <p:sp>
          <p:nvSpPr>
            <p:cNvPr id="7" name="TextBox 7">
              <a:extLst>
                <a:ext uri="{FF2B5EF4-FFF2-40B4-BE49-F238E27FC236}">
                  <a16:creationId xmlns:a16="http://schemas.microsoft.com/office/drawing/2014/main" id="{B3567E64-C045-A0CE-A110-EB4CCD84E603}"/>
                </a:ext>
              </a:extLst>
            </p:cNvPr>
            <p:cNvSpPr txBox="1"/>
            <p:nvPr/>
          </p:nvSpPr>
          <p:spPr>
            <a:xfrm>
              <a:off x="0" y="-38100"/>
              <a:ext cx="4274726" cy="7332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3" name="Group 2">
            <a:extLst>
              <a:ext uri="{FF2B5EF4-FFF2-40B4-BE49-F238E27FC236}">
                <a16:creationId xmlns:a16="http://schemas.microsoft.com/office/drawing/2014/main" id="{CD08F96C-94BC-01DE-799B-3CCD4E36EB42}"/>
              </a:ext>
            </a:extLst>
          </p:cNvPr>
          <p:cNvGrpSpPr/>
          <p:nvPr/>
        </p:nvGrpSpPr>
        <p:grpSpPr>
          <a:xfrm>
            <a:off x="1018868" y="206371"/>
            <a:ext cx="16230600" cy="582821"/>
            <a:chOff x="0" y="-102774"/>
            <a:chExt cx="4274726" cy="955902"/>
          </a:xfrm>
        </p:grpSpPr>
        <p:sp>
          <p:nvSpPr>
            <p:cNvPr id="14" name="Freeform 3">
              <a:extLst>
                <a:ext uri="{FF2B5EF4-FFF2-40B4-BE49-F238E27FC236}">
                  <a16:creationId xmlns:a16="http://schemas.microsoft.com/office/drawing/2014/main" id="{E7E4E535-D0DD-3D54-B0AB-97F7D3C80220}"/>
                </a:ext>
              </a:extLst>
            </p:cNvPr>
            <p:cNvSpPr/>
            <p:nvPr/>
          </p:nvSpPr>
          <p:spPr>
            <a:xfrm>
              <a:off x="0" y="-102774"/>
              <a:ext cx="4274726" cy="853128"/>
            </a:xfrm>
            <a:custGeom>
              <a:avLst/>
              <a:gdLst/>
              <a:ahLst/>
              <a:cxnLst/>
              <a:rect l="l" t="t" r="r" b="b"/>
              <a:pathLst>
                <a:path w="4274726" h="853128">
                  <a:moveTo>
                    <a:pt x="24327" y="0"/>
                  </a:moveTo>
                  <a:lnTo>
                    <a:pt x="4250399" y="0"/>
                  </a:lnTo>
                  <a:cubicBezTo>
                    <a:pt x="4263834" y="0"/>
                    <a:pt x="4274726" y="10891"/>
                    <a:pt x="4274726" y="24327"/>
                  </a:cubicBezTo>
                  <a:lnTo>
                    <a:pt x="4274726" y="828801"/>
                  </a:lnTo>
                  <a:cubicBezTo>
                    <a:pt x="4274726" y="842236"/>
                    <a:pt x="4263834" y="853128"/>
                    <a:pt x="4250399" y="853128"/>
                  </a:cubicBezTo>
                  <a:lnTo>
                    <a:pt x="24327" y="853128"/>
                  </a:lnTo>
                  <a:cubicBezTo>
                    <a:pt x="10891" y="853128"/>
                    <a:pt x="0" y="842236"/>
                    <a:pt x="0" y="828801"/>
                  </a:cubicBezTo>
                  <a:lnTo>
                    <a:pt x="0" y="24327"/>
                  </a:lnTo>
                  <a:cubicBezTo>
                    <a:pt x="0" y="10891"/>
                    <a:pt x="10891" y="0"/>
                    <a:pt x="24327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08296C">
                    <a:alpha val="100000"/>
                  </a:srgbClr>
                </a:gs>
                <a:gs pos="50000">
                  <a:srgbClr val="2361A0">
                    <a:alpha val="100000"/>
                  </a:srgbClr>
                </a:gs>
                <a:gs pos="100000">
                  <a:srgbClr val="439BD4">
                    <a:alpha val="10000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</p:spPr>
          <p:txBody>
            <a:bodyPr/>
            <a:lstStyle/>
            <a:p>
              <a:pPr algn="ctr"/>
              <a:r>
                <a:rPr lang="en-US" sz="3200" spc="-71" dirty="0">
                  <a:solidFill>
                    <a:schemeClr val="bg1"/>
                  </a:solidFill>
                  <a:latin typeface="Poppins"/>
                  <a:ea typeface="Poppins"/>
                  <a:cs typeface="Poppins"/>
                  <a:sym typeface="Poppins"/>
                </a:rPr>
                <a:t>Apresentação 2026 – Evolução Valores tabela     </a:t>
              </a:r>
              <a:endParaRPr lang="pt-BR" sz="3200" dirty="0">
                <a:solidFill>
                  <a:schemeClr val="bg1"/>
                </a:solidFill>
              </a:endParaRPr>
            </a:p>
          </p:txBody>
        </p:sp>
        <p:sp>
          <p:nvSpPr>
            <p:cNvPr id="15" name="TextBox 4">
              <a:extLst>
                <a:ext uri="{FF2B5EF4-FFF2-40B4-BE49-F238E27FC236}">
                  <a16:creationId xmlns:a16="http://schemas.microsoft.com/office/drawing/2014/main" id="{D6C01C07-85DC-294E-0532-FB079828E929}"/>
                </a:ext>
              </a:extLst>
            </p:cNvPr>
            <p:cNvSpPr txBox="1"/>
            <p:nvPr/>
          </p:nvSpPr>
          <p:spPr>
            <a:xfrm>
              <a:off x="0" y="-38100"/>
              <a:ext cx="4274726" cy="89122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pic>
        <p:nvPicPr>
          <p:cNvPr id="10" name="Imagem 9">
            <a:extLst>
              <a:ext uri="{FF2B5EF4-FFF2-40B4-BE49-F238E27FC236}">
                <a16:creationId xmlns:a16="http://schemas.microsoft.com/office/drawing/2014/main" id="{2F7A67F7-13D3-169A-6C73-64509455C6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29000" y="866269"/>
            <a:ext cx="10972800" cy="9230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19673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BE30E8-6B3D-BAC3-BBD9-92484FFDD8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6D687E7F-2B14-56E3-3D32-C80098872EB6}"/>
              </a:ext>
            </a:extLst>
          </p:cNvPr>
          <p:cNvGrpSpPr/>
          <p:nvPr/>
        </p:nvGrpSpPr>
        <p:grpSpPr>
          <a:xfrm>
            <a:off x="1028700" y="0"/>
            <a:ext cx="16230600" cy="94895"/>
            <a:chOff x="0" y="0"/>
            <a:chExt cx="4274726" cy="24993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A1E020B5-99E6-2A54-EA87-854B7CF6716F}"/>
                </a:ext>
              </a:extLst>
            </p:cNvPr>
            <p:cNvSpPr/>
            <p:nvPr/>
          </p:nvSpPr>
          <p:spPr>
            <a:xfrm>
              <a:off x="0" y="0"/>
              <a:ext cx="4274726" cy="24993"/>
            </a:xfrm>
            <a:custGeom>
              <a:avLst/>
              <a:gdLst/>
              <a:ahLst/>
              <a:cxnLst/>
              <a:rect l="l" t="t" r="r" b="b"/>
              <a:pathLst>
                <a:path w="4274726" h="24993">
                  <a:moveTo>
                    <a:pt x="954" y="0"/>
                  </a:moveTo>
                  <a:lnTo>
                    <a:pt x="4273772" y="0"/>
                  </a:lnTo>
                  <a:cubicBezTo>
                    <a:pt x="4274299" y="0"/>
                    <a:pt x="4274726" y="427"/>
                    <a:pt x="4274726" y="954"/>
                  </a:cubicBezTo>
                  <a:lnTo>
                    <a:pt x="4274726" y="24039"/>
                  </a:lnTo>
                  <a:cubicBezTo>
                    <a:pt x="4274726" y="24292"/>
                    <a:pt x="4274626" y="24535"/>
                    <a:pt x="4274446" y="24713"/>
                  </a:cubicBezTo>
                  <a:cubicBezTo>
                    <a:pt x="4274267" y="24892"/>
                    <a:pt x="4274025" y="24993"/>
                    <a:pt x="4273772" y="24993"/>
                  </a:cubicBezTo>
                  <a:lnTo>
                    <a:pt x="954" y="24993"/>
                  </a:lnTo>
                  <a:cubicBezTo>
                    <a:pt x="427" y="24993"/>
                    <a:pt x="0" y="24566"/>
                    <a:pt x="0" y="24039"/>
                  </a:cubicBezTo>
                  <a:lnTo>
                    <a:pt x="0" y="954"/>
                  </a:lnTo>
                  <a:cubicBezTo>
                    <a:pt x="0" y="701"/>
                    <a:pt x="101" y="458"/>
                    <a:pt x="279" y="279"/>
                  </a:cubicBezTo>
                  <a:cubicBezTo>
                    <a:pt x="458" y="101"/>
                    <a:pt x="701" y="0"/>
                    <a:pt x="954" y="0"/>
                  </a:cubicBezTo>
                  <a:close/>
                </a:path>
              </a:pathLst>
            </a:custGeom>
            <a:solidFill>
              <a:srgbClr val="439BD4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FA45C0D4-C297-2046-68A4-795E3754FB91}"/>
                </a:ext>
              </a:extLst>
            </p:cNvPr>
            <p:cNvSpPr txBox="1"/>
            <p:nvPr/>
          </p:nvSpPr>
          <p:spPr>
            <a:xfrm>
              <a:off x="0" y="-38100"/>
              <a:ext cx="4274726" cy="6309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>
            <a:extLst>
              <a:ext uri="{FF2B5EF4-FFF2-40B4-BE49-F238E27FC236}">
                <a16:creationId xmlns:a16="http://schemas.microsoft.com/office/drawing/2014/main" id="{1EFB4C88-470A-60A5-B0A9-3C7F09FC3D95}"/>
              </a:ext>
            </a:extLst>
          </p:cNvPr>
          <p:cNvGrpSpPr/>
          <p:nvPr/>
        </p:nvGrpSpPr>
        <p:grpSpPr>
          <a:xfrm>
            <a:off x="1028700" y="10162521"/>
            <a:ext cx="16230600" cy="133754"/>
            <a:chOff x="0" y="0"/>
            <a:chExt cx="4274726" cy="35227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4931D5C0-F1F9-BE41-A898-B734BA7B7494}"/>
                </a:ext>
              </a:extLst>
            </p:cNvPr>
            <p:cNvSpPr/>
            <p:nvPr/>
          </p:nvSpPr>
          <p:spPr>
            <a:xfrm>
              <a:off x="0" y="0"/>
              <a:ext cx="4274726" cy="35227"/>
            </a:xfrm>
            <a:custGeom>
              <a:avLst/>
              <a:gdLst/>
              <a:ahLst/>
              <a:cxnLst/>
              <a:rect l="l" t="t" r="r" b="b"/>
              <a:pathLst>
                <a:path w="4274726" h="35227">
                  <a:moveTo>
                    <a:pt x="0" y="0"/>
                  </a:moveTo>
                  <a:lnTo>
                    <a:pt x="4274726" y="0"/>
                  </a:lnTo>
                  <a:lnTo>
                    <a:pt x="4274726" y="35227"/>
                  </a:lnTo>
                  <a:lnTo>
                    <a:pt x="0" y="35227"/>
                  </a:lnTo>
                  <a:close/>
                </a:path>
              </a:pathLst>
            </a:custGeom>
            <a:gradFill rotWithShape="1">
              <a:gsLst>
                <a:gs pos="0">
                  <a:srgbClr val="08296C">
                    <a:alpha val="100000"/>
                  </a:srgbClr>
                </a:gs>
                <a:gs pos="50000">
                  <a:srgbClr val="2361A0">
                    <a:alpha val="100000"/>
                  </a:srgbClr>
                </a:gs>
                <a:gs pos="100000">
                  <a:srgbClr val="439BD4">
                    <a:alpha val="10000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</p:spPr>
          <p:txBody>
            <a:bodyPr/>
            <a:lstStyle/>
            <a:p>
              <a:endParaRPr lang="pt-BR"/>
            </a:p>
          </p:txBody>
        </p:sp>
        <p:sp>
          <p:nvSpPr>
            <p:cNvPr id="7" name="TextBox 7">
              <a:extLst>
                <a:ext uri="{FF2B5EF4-FFF2-40B4-BE49-F238E27FC236}">
                  <a16:creationId xmlns:a16="http://schemas.microsoft.com/office/drawing/2014/main" id="{4D016F73-FCC1-B907-5CDE-59C6A700C187}"/>
                </a:ext>
              </a:extLst>
            </p:cNvPr>
            <p:cNvSpPr txBox="1"/>
            <p:nvPr/>
          </p:nvSpPr>
          <p:spPr>
            <a:xfrm>
              <a:off x="0" y="-38100"/>
              <a:ext cx="4274726" cy="7332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3" name="Group 2">
            <a:extLst>
              <a:ext uri="{FF2B5EF4-FFF2-40B4-BE49-F238E27FC236}">
                <a16:creationId xmlns:a16="http://schemas.microsoft.com/office/drawing/2014/main" id="{2E095871-4A21-F498-C905-639F4E6FE263}"/>
              </a:ext>
            </a:extLst>
          </p:cNvPr>
          <p:cNvGrpSpPr/>
          <p:nvPr/>
        </p:nvGrpSpPr>
        <p:grpSpPr>
          <a:xfrm>
            <a:off x="1018868" y="206371"/>
            <a:ext cx="16230600" cy="582821"/>
            <a:chOff x="0" y="-102774"/>
            <a:chExt cx="4274726" cy="955902"/>
          </a:xfrm>
        </p:grpSpPr>
        <p:sp>
          <p:nvSpPr>
            <p:cNvPr id="14" name="Freeform 3">
              <a:extLst>
                <a:ext uri="{FF2B5EF4-FFF2-40B4-BE49-F238E27FC236}">
                  <a16:creationId xmlns:a16="http://schemas.microsoft.com/office/drawing/2014/main" id="{AE244FB1-4AAB-668E-2C5C-F7BF85E842D4}"/>
                </a:ext>
              </a:extLst>
            </p:cNvPr>
            <p:cNvSpPr/>
            <p:nvPr/>
          </p:nvSpPr>
          <p:spPr>
            <a:xfrm>
              <a:off x="0" y="-102774"/>
              <a:ext cx="4274726" cy="853128"/>
            </a:xfrm>
            <a:custGeom>
              <a:avLst/>
              <a:gdLst/>
              <a:ahLst/>
              <a:cxnLst/>
              <a:rect l="l" t="t" r="r" b="b"/>
              <a:pathLst>
                <a:path w="4274726" h="853128">
                  <a:moveTo>
                    <a:pt x="24327" y="0"/>
                  </a:moveTo>
                  <a:lnTo>
                    <a:pt x="4250399" y="0"/>
                  </a:lnTo>
                  <a:cubicBezTo>
                    <a:pt x="4263834" y="0"/>
                    <a:pt x="4274726" y="10891"/>
                    <a:pt x="4274726" y="24327"/>
                  </a:cubicBezTo>
                  <a:lnTo>
                    <a:pt x="4274726" y="828801"/>
                  </a:lnTo>
                  <a:cubicBezTo>
                    <a:pt x="4274726" y="842236"/>
                    <a:pt x="4263834" y="853128"/>
                    <a:pt x="4250399" y="853128"/>
                  </a:cubicBezTo>
                  <a:lnTo>
                    <a:pt x="24327" y="853128"/>
                  </a:lnTo>
                  <a:cubicBezTo>
                    <a:pt x="10891" y="853128"/>
                    <a:pt x="0" y="842236"/>
                    <a:pt x="0" y="828801"/>
                  </a:cubicBezTo>
                  <a:lnTo>
                    <a:pt x="0" y="24327"/>
                  </a:lnTo>
                  <a:cubicBezTo>
                    <a:pt x="0" y="10891"/>
                    <a:pt x="10891" y="0"/>
                    <a:pt x="24327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08296C">
                    <a:alpha val="100000"/>
                  </a:srgbClr>
                </a:gs>
                <a:gs pos="50000">
                  <a:srgbClr val="2361A0">
                    <a:alpha val="100000"/>
                  </a:srgbClr>
                </a:gs>
                <a:gs pos="100000">
                  <a:srgbClr val="439BD4">
                    <a:alpha val="10000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</p:spPr>
          <p:txBody>
            <a:bodyPr/>
            <a:lstStyle/>
            <a:p>
              <a:pPr algn="ctr"/>
              <a:r>
                <a:rPr lang="en-US" sz="3200" spc="-71" dirty="0">
                  <a:solidFill>
                    <a:schemeClr val="bg1"/>
                  </a:solidFill>
                  <a:latin typeface="Poppins"/>
                  <a:ea typeface="Poppins"/>
                  <a:cs typeface="Poppins"/>
                  <a:sym typeface="Poppins"/>
                </a:rPr>
                <a:t>Apresentação – Maiores gastos por beneficiário   </a:t>
              </a:r>
              <a:endParaRPr lang="pt-BR" sz="3200" dirty="0">
                <a:solidFill>
                  <a:schemeClr val="bg1"/>
                </a:solidFill>
              </a:endParaRPr>
            </a:p>
          </p:txBody>
        </p:sp>
        <p:sp>
          <p:nvSpPr>
            <p:cNvPr id="15" name="TextBox 4">
              <a:extLst>
                <a:ext uri="{FF2B5EF4-FFF2-40B4-BE49-F238E27FC236}">
                  <a16:creationId xmlns:a16="http://schemas.microsoft.com/office/drawing/2014/main" id="{94F5B422-810B-AC55-2C42-BE0ACE0263E5}"/>
                </a:ext>
              </a:extLst>
            </p:cNvPr>
            <p:cNvSpPr txBox="1"/>
            <p:nvPr/>
          </p:nvSpPr>
          <p:spPr>
            <a:xfrm>
              <a:off x="0" y="-38100"/>
              <a:ext cx="4274726" cy="89122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pic>
        <p:nvPicPr>
          <p:cNvPr id="16" name="Imagem 15">
            <a:extLst>
              <a:ext uri="{FF2B5EF4-FFF2-40B4-BE49-F238E27FC236}">
                <a16:creationId xmlns:a16="http://schemas.microsoft.com/office/drawing/2014/main" id="{CD645787-FEA7-2AE0-02A4-A564CA192A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8868" y="765962"/>
            <a:ext cx="7925170" cy="9396282"/>
          </a:xfrm>
          <a:prstGeom prst="rect">
            <a:avLst/>
          </a:prstGeom>
        </p:spPr>
      </p:pic>
      <p:pic>
        <p:nvPicPr>
          <p:cNvPr id="19" name="Imagem 18">
            <a:extLst>
              <a:ext uri="{FF2B5EF4-FFF2-40B4-BE49-F238E27FC236}">
                <a16:creationId xmlns:a16="http://schemas.microsoft.com/office/drawing/2014/main" id="{4CFBE332-4EED-59D0-E89A-0D9DFBBBCD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765961"/>
            <a:ext cx="8105467" cy="9396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17867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CD03C1-9F45-D0E2-3221-174C2D7AF7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5C86B89C-D79B-55C9-0068-E4999F3A4980}"/>
              </a:ext>
            </a:extLst>
          </p:cNvPr>
          <p:cNvGrpSpPr/>
          <p:nvPr/>
        </p:nvGrpSpPr>
        <p:grpSpPr>
          <a:xfrm>
            <a:off x="1028700" y="0"/>
            <a:ext cx="16230600" cy="94895"/>
            <a:chOff x="0" y="0"/>
            <a:chExt cx="4274726" cy="24993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23F36CB4-D875-29C6-7A79-51CA82B4A8EC}"/>
                </a:ext>
              </a:extLst>
            </p:cNvPr>
            <p:cNvSpPr/>
            <p:nvPr/>
          </p:nvSpPr>
          <p:spPr>
            <a:xfrm>
              <a:off x="0" y="0"/>
              <a:ext cx="4274726" cy="24993"/>
            </a:xfrm>
            <a:custGeom>
              <a:avLst/>
              <a:gdLst/>
              <a:ahLst/>
              <a:cxnLst/>
              <a:rect l="l" t="t" r="r" b="b"/>
              <a:pathLst>
                <a:path w="4274726" h="24993">
                  <a:moveTo>
                    <a:pt x="954" y="0"/>
                  </a:moveTo>
                  <a:lnTo>
                    <a:pt x="4273772" y="0"/>
                  </a:lnTo>
                  <a:cubicBezTo>
                    <a:pt x="4274299" y="0"/>
                    <a:pt x="4274726" y="427"/>
                    <a:pt x="4274726" y="954"/>
                  </a:cubicBezTo>
                  <a:lnTo>
                    <a:pt x="4274726" y="24039"/>
                  </a:lnTo>
                  <a:cubicBezTo>
                    <a:pt x="4274726" y="24292"/>
                    <a:pt x="4274626" y="24535"/>
                    <a:pt x="4274446" y="24713"/>
                  </a:cubicBezTo>
                  <a:cubicBezTo>
                    <a:pt x="4274267" y="24892"/>
                    <a:pt x="4274025" y="24993"/>
                    <a:pt x="4273772" y="24993"/>
                  </a:cubicBezTo>
                  <a:lnTo>
                    <a:pt x="954" y="24993"/>
                  </a:lnTo>
                  <a:cubicBezTo>
                    <a:pt x="427" y="24993"/>
                    <a:pt x="0" y="24566"/>
                    <a:pt x="0" y="24039"/>
                  </a:cubicBezTo>
                  <a:lnTo>
                    <a:pt x="0" y="954"/>
                  </a:lnTo>
                  <a:cubicBezTo>
                    <a:pt x="0" y="701"/>
                    <a:pt x="101" y="458"/>
                    <a:pt x="279" y="279"/>
                  </a:cubicBezTo>
                  <a:cubicBezTo>
                    <a:pt x="458" y="101"/>
                    <a:pt x="701" y="0"/>
                    <a:pt x="954" y="0"/>
                  </a:cubicBezTo>
                  <a:close/>
                </a:path>
              </a:pathLst>
            </a:custGeom>
            <a:solidFill>
              <a:srgbClr val="439BD4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9AB79487-D58E-E11B-7482-BAFAE87D933D}"/>
                </a:ext>
              </a:extLst>
            </p:cNvPr>
            <p:cNvSpPr txBox="1"/>
            <p:nvPr/>
          </p:nvSpPr>
          <p:spPr>
            <a:xfrm>
              <a:off x="0" y="-38100"/>
              <a:ext cx="4274726" cy="6309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>
            <a:extLst>
              <a:ext uri="{FF2B5EF4-FFF2-40B4-BE49-F238E27FC236}">
                <a16:creationId xmlns:a16="http://schemas.microsoft.com/office/drawing/2014/main" id="{BD780D22-0C56-7209-8389-078575E1566A}"/>
              </a:ext>
            </a:extLst>
          </p:cNvPr>
          <p:cNvGrpSpPr/>
          <p:nvPr/>
        </p:nvGrpSpPr>
        <p:grpSpPr>
          <a:xfrm>
            <a:off x="1028700" y="10162521"/>
            <a:ext cx="16230600" cy="133754"/>
            <a:chOff x="0" y="0"/>
            <a:chExt cx="4274726" cy="35227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595DD42D-374A-3993-9031-50B33BCA87F9}"/>
                </a:ext>
              </a:extLst>
            </p:cNvPr>
            <p:cNvSpPr/>
            <p:nvPr/>
          </p:nvSpPr>
          <p:spPr>
            <a:xfrm>
              <a:off x="0" y="0"/>
              <a:ext cx="4274726" cy="35227"/>
            </a:xfrm>
            <a:custGeom>
              <a:avLst/>
              <a:gdLst/>
              <a:ahLst/>
              <a:cxnLst/>
              <a:rect l="l" t="t" r="r" b="b"/>
              <a:pathLst>
                <a:path w="4274726" h="35227">
                  <a:moveTo>
                    <a:pt x="0" y="0"/>
                  </a:moveTo>
                  <a:lnTo>
                    <a:pt x="4274726" y="0"/>
                  </a:lnTo>
                  <a:lnTo>
                    <a:pt x="4274726" y="35227"/>
                  </a:lnTo>
                  <a:lnTo>
                    <a:pt x="0" y="35227"/>
                  </a:lnTo>
                  <a:close/>
                </a:path>
              </a:pathLst>
            </a:custGeom>
            <a:gradFill rotWithShape="1">
              <a:gsLst>
                <a:gs pos="0">
                  <a:srgbClr val="08296C">
                    <a:alpha val="100000"/>
                  </a:srgbClr>
                </a:gs>
                <a:gs pos="50000">
                  <a:srgbClr val="2361A0">
                    <a:alpha val="100000"/>
                  </a:srgbClr>
                </a:gs>
                <a:gs pos="100000">
                  <a:srgbClr val="439BD4">
                    <a:alpha val="10000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</p:spPr>
          <p:txBody>
            <a:bodyPr/>
            <a:lstStyle/>
            <a:p>
              <a:endParaRPr lang="pt-BR"/>
            </a:p>
          </p:txBody>
        </p:sp>
        <p:sp>
          <p:nvSpPr>
            <p:cNvPr id="7" name="TextBox 7">
              <a:extLst>
                <a:ext uri="{FF2B5EF4-FFF2-40B4-BE49-F238E27FC236}">
                  <a16:creationId xmlns:a16="http://schemas.microsoft.com/office/drawing/2014/main" id="{90D17DDD-5FEA-356E-73EA-FA34B53C28FA}"/>
                </a:ext>
              </a:extLst>
            </p:cNvPr>
            <p:cNvSpPr txBox="1"/>
            <p:nvPr/>
          </p:nvSpPr>
          <p:spPr>
            <a:xfrm>
              <a:off x="0" y="-38100"/>
              <a:ext cx="4274726" cy="7332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3" name="Group 2">
            <a:extLst>
              <a:ext uri="{FF2B5EF4-FFF2-40B4-BE49-F238E27FC236}">
                <a16:creationId xmlns:a16="http://schemas.microsoft.com/office/drawing/2014/main" id="{E1F2742B-1870-0004-7CC8-9EE2BC6E2710}"/>
              </a:ext>
            </a:extLst>
          </p:cNvPr>
          <p:cNvGrpSpPr/>
          <p:nvPr/>
        </p:nvGrpSpPr>
        <p:grpSpPr>
          <a:xfrm>
            <a:off x="1018868" y="206371"/>
            <a:ext cx="16230600" cy="582821"/>
            <a:chOff x="0" y="-102774"/>
            <a:chExt cx="4274726" cy="955902"/>
          </a:xfrm>
        </p:grpSpPr>
        <p:sp>
          <p:nvSpPr>
            <p:cNvPr id="14" name="Freeform 3">
              <a:extLst>
                <a:ext uri="{FF2B5EF4-FFF2-40B4-BE49-F238E27FC236}">
                  <a16:creationId xmlns:a16="http://schemas.microsoft.com/office/drawing/2014/main" id="{94D01841-B1A6-5809-F357-97725AA7CD1B}"/>
                </a:ext>
              </a:extLst>
            </p:cNvPr>
            <p:cNvSpPr/>
            <p:nvPr/>
          </p:nvSpPr>
          <p:spPr>
            <a:xfrm>
              <a:off x="0" y="-102774"/>
              <a:ext cx="4274726" cy="853128"/>
            </a:xfrm>
            <a:custGeom>
              <a:avLst/>
              <a:gdLst/>
              <a:ahLst/>
              <a:cxnLst/>
              <a:rect l="l" t="t" r="r" b="b"/>
              <a:pathLst>
                <a:path w="4274726" h="853128">
                  <a:moveTo>
                    <a:pt x="24327" y="0"/>
                  </a:moveTo>
                  <a:lnTo>
                    <a:pt x="4250399" y="0"/>
                  </a:lnTo>
                  <a:cubicBezTo>
                    <a:pt x="4263834" y="0"/>
                    <a:pt x="4274726" y="10891"/>
                    <a:pt x="4274726" y="24327"/>
                  </a:cubicBezTo>
                  <a:lnTo>
                    <a:pt x="4274726" y="828801"/>
                  </a:lnTo>
                  <a:cubicBezTo>
                    <a:pt x="4274726" y="842236"/>
                    <a:pt x="4263834" y="853128"/>
                    <a:pt x="4250399" y="853128"/>
                  </a:cubicBezTo>
                  <a:lnTo>
                    <a:pt x="24327" y="853128"/>
                  </a:lnTo>
                  <a:cubicBezTo>
                    <a:pt x="10891" y="853128"/>
                    <a:pt x="0" y="842236"/>
                    <a:pt x="0" y="828801"/>
                  </a:cubicBezTo>
                  <a:lnTo>
                    <a:pt x="0" y="24327"/>
                  </a:lnTo>
                  <a:cubicBezTo>
                    <a:pt x="0" y="10891"/>
                    <a:pt x="10891" y="0"/>
                    <a:pt x="24327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08296C">
                    <a:alpha val="100000"/>
                  </a:srgbClr>
                </a:gs>
                <a:gs pos="50000">
                  <a:srgbClr val="2361A0">
                    <a:alpha val="100000"/>
                  </a:srgbClr>
                </a:gs>
                <a:gs pos="100000">
                  <a:srgbClr val="439BD4">
                    <a:alpha val="10000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</p:spPr>
          <p:txBody>
            <a:bodyPr/>
            <a:lstStyle/>
            <a:p>
              <a:pPr algn="ctr"/>
              <a:r>
                <a:rPr lang="en-US" sz="3200" spc="-71" dirty="0">
                  <a:solidFill>
                    <a:schemeClr val="bg1"/>
                  </a:solidFill>
                  <a:latin typeface="Poppins"/>
                  <a:ea typeface="Poppins"/>
                  <a:cs typeface="Poppins"/>
                  <a:sym typeface="Poppins"/>
                </a:rPr>
                <a:t>Apresentação das contas 2026</a:t>
              </a:r>
              <a:endParaRPr lang="pt-BR" sz="3200" dirty="0">
                <a:solidFill>
                  <a:schemeClr val="bg1"/>
                </a:solidFill>
              </a:endParaRPr>
            </a:p>
          </p:txBody>
        </p:sp>
        <p:sp>
          <p:nvSpPr>
            <p:cNvPr id="15" name="TextBox 4">
              <a:extLst>
                <a:ext uri="{FF2B5EF4-FFF2-40B4-BE49-F238E27FC236}">
                  <a16:creationId xmlns:a16="http://schemas.microsoft.com/office/drawing/2014/main" id="{B02F7757-A877-E8EF-D45C-76949314A320}"/>
                </a:ext>
              </a:extLst>
            </p:cNvPr>
            <p:cNvSpPr txBox="1"/>
            <p:nvPr/>
          </p:nvSpPr>
          <p:spPr>
            <a:xfrm>
              <a:off x="0" y="-38100"/>
              <a:ext cx="4274726" cy="89122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pic>
        <p:nvPicPr>
          <p:cNvPr id="11" name="Imagem 10">
            <a:extLst>
              <a:ext uri="{FF2B5EF4-FFF2-40B4-BE49-F238E27FC236}">
                <a16:creationId xmlns:a16="http://schemas.microsoft.com/office/drawing/2014/main" id="{1096B24A-936F-EA77-7B7D-86C9B62D19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8867" y="742510"/>
            <a:ext cx="16230600" cy="9353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56887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606363-69D1-A418-1083-6D6F105BEA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32037EC1-BB10-50C1-65AF-673C0BEA56B0}"/>
              </a:ext>
            </a:extLst>
          </p:cNvPr>
          <p:cNvGrpSpPr/>
          <p:nvPr/>
        </p:nvGrpSpPr>
        <p:grpSpPr>
          <a:xfrm>
            <a:off x="1028700" y="0"/>
            <a:ext cx="16230600" cy="94895"/>
            <a:chOff x="0" y="0"/>
            <a:chExt cx="4274726" cy="24993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1FA3A3FC-99B4-2697-5188-FDEEF344E239}"/>
                </a:ext>
              </a:extLst>
            </p:cNvPr>
            <p:cNvSpPr/>
            <p:nvPr/>
          </p:nvSpPr>
          <p:spPr>
            <a:xfrm>
              <a:off x="0" y="0"/>
              <a:ext cx="4274726" cy="24993"/>
            </a:xfrm>
            <a:custGeom>
              <a:avLst/>
              <a:gdLst/>
              <a:ahLst/>
              <a:cxnLst/>
              <a:rect l="l" t="t" r="r" b="b"/>
              <a:pathLst>
                <a:path w="4274726" h="24993">
                  <a:moveTo>
                    <a:pt x="954" y="0"/>
                  </a:moveTo>
                  <a:lnTo>
                    <a:pt x="4273772" y="0"/>
                  </a:lnTo>
                  <a:cubicBezTo>
                    <a:pt x="4274299" y="0"/>
                    <a:pt x="4274726" y="427"/>
                    <a:pt x="4274726" y="954"/>
                  </a:cubicBezTo>
                  <a:lnTo>
                    <a:pt x="4274726" y="24039"/>
                  </a:lnTo>
                  <a:cubicBezTo>
                    <a:pt x="4274726" y="24292"/>
                    <a:pt x="4274626" y="24535"/>
                    <a:pt x="4274446" y="24713"/>
                  </a:cubicBezTo>
                  <a:cubicBezTo>
                    <a:pt x="4274267" y="24892"/>
                    <a:pt x="4274025" y="24993"/>
                    <a:pt x="4273772" y="24993"/>
                  </a:cubicBezTo>
                  <a:lnTo>
                    <a:pt x="954" y="24993"/>
                  </a:lnTo>
                  <a:cubicBezTo>
                    <a:pt x="427" y="24993"/>
                    <a:pt x="0" y="24566"/>
                    <a:pt x="0" y="24039"/>
                  </a:cubicBezTo>
                  <a:lnTo>
                    <a:pt x="0" y="954"/>
                  </a:lnTo>
                  <a:cubicBezTo>
                    <a:pt x="0" y="701"/>
                    <a:pt x="101" y="458"/>
                    <a:pt x="279" y="279"/>
                  </a:cubicBezTo>
                  <a:cubicBezTo>
                    <a:pt x="458" y="101"/>
                    <a:pt x="701" y="0"/>
                    <a:pt x="954" y="0"/>
                  </a:cubicBezTo>
                  <a:close/>
                </a:path>
              </a:pathLst>
            </a:custGeom>
            <a:solidFill>
              <a:srgbClr val="439BD4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BA73949E-9C64-0856-0F84-17C79774BC4D}"/>
                </a:ext>
              </a:extLst>
            </p:cNvPr>
            <p:cNvSpPr txBox="1"/>
            <p:nvPr/>
          </p:nvSpPr>
          <p:spPr>
            <a:xfrm>
              <a:off x="0" y="-38100"/>
              <a:ext cx="4274726" cy="6309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>
            <a:extLst>
              <a:ext uri="{FF2B5EF4-FFF2-40B4-BE49-F238E27FC236}">
                <a16:creationId xmlns:a16="http://schemas.microsoft.com/office/drawing/2014/main" id="{46CB840B-548E-7536-43B0-11CD4FE4BE06}"/>
              </a:ext>
            </a:extLst>
          </p:cNvPr>
          <p:cNvGrpSpPr/>
          <p:nvPr/>
        </p:nvGrpSpPr>
        <p:grpSpPr>
          <a:xfrm>
            <a:off x="1028700" y="10162521"/>
            <a:ext cx="16230600" cy="133754"/>
            <a:chOff x="0" y="0"/>
            <a:chExt cx="4274726" cy="35227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65E866A6-2C8E-3C9E-25B6-60478C630F64}"/>
                </a:ext>
              </a:extLst>
            </p:cNvPr>
            <p:cNvSpPr/>
            <p:nvPr/>
          </p:nvSpPr>
          <p:spPr>
            <a:xfrm>
              <a:off x="0" y="0"/>
              <a:ext cx="4274726" cy="35227"/>
            </a:xfrm>
            <a:custGeom>
              <a:avLst/>
              <a:gdLst/>
              <a:ahLst/>
              <a:cxnLst/>
              <a:rect l="l" t="t" r="r" b="b"/>
              <a:pathLst>
                <a:path w="4274726" h="35227">
                  <a:moveTo>
                    <a:pt x="0" y="0"/>
                  </a:moveTo>
                  <a:lnTo>
                    <a:pt x="4274726" y="0"/>
                  </a:lnTo>
                  <a:lnTo>
                    <a:pt x="4274726" y="35227"/>
                  </a:lnTo>
                  <a:lnTo>
                    <a:pt x="0" y="35227"/>
                  </a:lnTo>
                  <a:close/>
                </a:path>
              </a:pathLst>
            </a:custGeom>
            <a:gradFill rotWithShape="1">
              <a:gsLst>
                <a:gs pos="0">
                  <a:srgbClr val="08296C">
                    <a:alpha val="100000"/>
                  </a:srgbClr>
                </a:gs>
                <a:gs pos="50000">
                  <a:srgbClr val="2361A0">
                    <a:alpha val="100000"/>
                  </a:srgbClr>
                </a:gs>
                <a:gs pos="100000">
                  <a:srgbClr val="439BD4">
                    <a:alpha val="10000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</p:spPr>
          <p:txBody>
            <a:bodyPr/>
            <a:lstStyle/>
            <a:p>
              <a:endParaRPr lang="pt-BR"/>
            </a:p>
          </p:txBody>
        </p:sp>
        <p:sp>
          <p:nvSpPr>
            <p:cNvPr id="7" name="TextBox 7">
              <a:extLst>
                <a:ext uri="{FF2B5EF4-FFF2-40B4-BE49-F238E27FC236}">
                  <a16:creationId xmlns:a16="http://schemas.microsoft.com/office/drawing/2014/main" id="{54708924-35E5-1A6D-863F-5291D5CD7DF3}"/>
                </a:ext>
              </a:extLst>
            </p:cNvPr>
            <p:cNvSpPr txBox="1"/>
            <p:nvPr/>
          </p:nvSpPr>
          <p:spPr>
            <a:xfrm>
              <a:off x="0" y="-38100"/>
              <a:ext cx="4274726" cy="7332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8" name="Group 8">
            <a:extLst>
              <a:ext uri="{FF2B5EF4-FFF2-40B4-BE49-F238E27FC236}">
                <a16:creationId xmlns:a16="http://schemas.microsoft.com/office/drawing/2014/main" id="{934AFCAB-4E7D-BAEA-E195-CE5D472B400C}"/>
              </a:ext>
            </a:extLst>
          </p:cNvPr>
          <p:cNvGrpSpPr/>
          <p:nvPr/>
        </p:nvGrpSpPr>
        <p:grpSpPr>
          <a:xfrm>
            <a:off x="13907283" y="8672881"/>
            <a:ext cx="2970422" cy="1170839"/>
            <a:chOff x="0" y="0"/>
            <a:chExt cx="3960562" cy="1561118"/>
          </a:xfrm>
        </p:grpSpPr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808131ED-37FC-BC54-DEE8-600124758A3F}"/>
                </a:ext>
              </a:extLst>
            </p:cNvPr>
            <p:cNvSpPr/>
            <p:nvPr/>
          </p:nvSpPr>
          <p:spPr>
            <a:xfrm>
              <a:off x="0" y="0"/>
              <a:ext cx="1543893" cy="1561118"/>
            </a:xfrm>
            <a:custGeom>
              <a:avLst/>
              <a:gdLst/>
              <a:ahLst/>
              <a:cxnLst/>
              <a:rect l="l" t="t" r="r" b="b"/>
              <a:pathLst>
                <a:path w="1543893" h="1561118">
                  <a:moveTo>
                    <a:pt x="0" y="0"/>
                  </a:moveTo>
                  <a:lnTo>
                    <a:pt x="1543893" y="0"/>
                  </a:lnTo>
                  <a:lnTo>
                    <a:pt x="1543893" y="1561118"/>
                  </a:lnTo>
                  <a:lnTo>
                    <a:pt x="0" y="156111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27000"/>
              </a:blip>
              <a:stretch>
                <a:fillRect l="-9115" t="-4412" r="-21337" b="-56738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0" name="Freeform 10">
              <a:extLst>
                <a:ext uri="{FF2B5EF4-FFF2-40B4-BE49-F238E27FC236}">
                  <a16:creationId xmlns:a16="http://schemas.microsoft.com/office/drawing/2014/main" id="{2DA84822-8C04-0ABC-3ED7-A81878C671EF}"/>
                </a:ext>
              </a:extLst>
            </p:cNvPr>
            <p:cNvSpPr/>
            <p:nvPr/>
          </p:nvSpPr>
          <p:spPr>
            <a:xfrm>
              <a:off x="1485044" y="55977"/>
              <a:ext cx="2475519" cy="811595"/>
            </a:xfrm>
            <a:custGeom>
              <a:avLst/>
              <a:gdLst/>
              <a:ahLst/>
              <a:cxnLst/>
              <a:rect l="l" t="t" r="r" b="b"/>
              <a:pathLst>
                <a:path w="2475519" h="811595">
                  <a:moveTo>
                    <a:pt x="0" y="0"/>
                  </a:moveTo>
                  <a:lnTo>
                    <a:pt x="2475518" y="0"/>
                  </a:lnTo>
                  <a:lnTo>
                    <a:pt x="2475518" y="811596"/>
                  </a:lnTo>
                  <a:lnTo>
                    <a:pt x="0" y="81159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alphaModFix amt="27000"/>
              </a:blip>
              <a:stretch>
                <a:fillRect l="-8755" t="-266421" r="-6416" b="-72385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1" name="Freeform 11">
              <a:extLst>
                <a:ext uri="{FF2B5EF4-FFF2-40B4-BE49-F238E27FC236}">
                  <a16:creationId xmlns:a16="http://schemas.microsoft.com/office/drawing/2014/main" id="{973DBCB0-EC16-B4AC-3EC6-948B6B7E2FAC}"/>
                </a:ext>
              </a:extLst>
            </p:cNvPr>
            <p:cNvSpPr/>
            <p:nvPr/>
          </p:nvSpPr>
          <p:spPr>
            <a:xfrm>
              <a:off x="1555407" y="867573"/>
              <a:ext cx="1701950" cy="583175"/>
            </a:xfrm>
            <a:custGeom>
              <a:avLst/>
              <a:gdLst/>
              <a:ahLst/>
              <a:cxnLst/>
              <a:rect l="l" t="t" r="r" b="b"/>
              <a:pathLst>
                <a:path w="1701950" h="583175">
                  <a:moveTo>
                    <a:pt x="0" y="0"/>
                  </a:moveTo>
                  <a:lnTo>
                    <a:pt x="1701950" y="0"/>
                  </a:lnTo>
                  <a:lnTo>
                    <a:pt x="1701950" y="583175"/>
                  </a:lnTo>
                  <a:lnTo>
                    <a:pt x="0" y="58317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alphaModFix amt="27000"/>
              </a:blip>
              <a:stretch>
                <a:fillRect l="-46545" t="-557185" r="-39947" b="-22655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13" name="Group 2">
            <a:extLst>
              <a:ext uri="{FF2B5EF4-FFF2-40B4-BE49-F238E27FC236}">
                <a16:creationId xmlns:a16="http://schemas.microsoft.com/office/drawing/2014/main" id="{41B87AAA-5254-B800-AA03-81E6994E5904}"/>
              </a:ext>
            </a:extLst>
          </p:cNvPr>
          <p:cNvGrpSpPr/>
          <p:nvPr/>
        </p:nvGrpSpPr>
        <p:grpSpPr>
          <a:xfrm>
            <a:off x="1018868" y="206371"/>
            <a:ext cx="16230600" cy="582821"/>
            <a:chOff x="0" y="-102774"/>
            <a:chExt cx="4274726" cy="955902"/>
          </a:xfrm>
        </p:grpSpPr>
        <p:sp>
          <p:nvSpPr>
            <p:cNvPr id="14" name="Freeform 3">
              <a:extLst>
                <a:ext uri="{FF2B5EF4-FFF2-40B4-BE49-F238E27FC236}">
                  <a16:creationId xmlns:a16="http://schemas.microsoft.com/office/drawing/2014/main" id="{D296644F-550E-7792-7D89-338F67E42CE0}"/>
                </a:ext>
              </a:extLst>
            </p:cNvPr>
            <p:cNvSpPr/>
            <p:nvPr/>
          </p:nvSpPr>
          <p:spPr>
            <a:xfrm>
              <a:off x="0" y="-102774"/>
              <a:ext cx="4274726" cy="853128"/>
            </a:xfrm>
            <a:custGeom>
              <a:avLst/>
              <a:gdLst/>
              <a:ahLst/>
              <a:cxnLst/>
              <a:rect l="l" t="t" r="r" b="b"/>
              <a:pathLst>
                <a:path w="4274726" h="853128">
                  <a:moveTo>
                    <a:pt x="24327" y="0"/>
                  </a:moveTo>
                  <a:lnTo>
                    <a:pt x="4250399" y="0"/>
                  </a:lnTo>
                  <a:cubicBezTo>
                    <a:pt x="4263834" y="0"/>
                    <a:pt x="4274726" y="10891"/>
                    <a:pt x="4274726" y="24327"/>
                  </a:cubicBezTo>
                  <a:lnTo>
                    <a:pt x="4274726" y="828801"/>
                  </a:lnTo>
                  <a:cubicBezTo>
                    <a:pt x="4274726" y="842236"/>
                    <a:pt x="4263834" y="853128"/>
                    <a:pt x="4250399" y="853128"/>
                  </a:cubicBezTo>
                  <a:lnTo>
                    <a:pt x="24327" y="853128"/>
                  </a:lnTo>
                  <a:cubicBezTo>
                    <a:pt x="10891" y="853128"/>
                    <a:pt x="0" y="842236"/>
                    <a:pt x="0" y="828801"/>
                  </a:cubicBezTo>
                  <a:lnTo>
                    <a:pt x="0" y="24327"/>
                  </a:lnTo>
                  <a:cubicBezTo>
                    <a:pt x="0" y="10891"/>
                    <a:pt x="10891" y="0"/>
                    <a:pt x="24327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08296C">
                    <a:alpha val="100000"/>
                  </a:srgbClr>
                </a:gs>
                <a:gs pos="50000">
                  <a:srgbClr val="2361A0">
                    <a:alpha val="100000"/>
                  </a:srgbClr>
                </a:gs>
                <a:gs pos="100000">
                  <a:srgbClr val="439BD4">
                    <a:alpha val="10000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</p:spPr>
          <p:txBody>
            <a:bodyPr/>
            <a:lstStyle/>
            <a:p>
              <a:pPr algn="ctr"/>
              <a:r>
                <a:rPr lang="en-US" sz="3200" spc="-71" dirty="0">
                  <a:solidFill>
                    <a:schemeClr val="bg1"/>
                  </a:solidFill>
                  <a:latin typeface="Poppins"/>
                  <a:cs typeface="Poppins"/>
                  <a:sym typeface="Poppins"/>
                </a:rPr>
                <a:t>Local de </a:t>
              </a:r>
              <a:r>
                <a:rPr lang="en-US" sz="3200" spc="-71" dirty="0" err="1">
                  <a:solidFill>
                    <a:schemeClr val="bg1"/>
                  </a:solidFill>
                  <a:latin typeface="Poppins"/>
                  <a:cs typeface="Poppins"/>
                  <a:sym typeface="Poppins"/>
                </a:rPr>
                <a:t>Informação</a:t>
              </a:r>
              <a:r>
                <a:rPr lang="en-US" sz="3200" spc="-71" dirty="0">
                  <a:solidFill>
                    <a:schemeClr val="bg1"/>
                  </a:solidFill>
                  <a:latin typeface="Poppins"/>
                  <a:cs typeface="Poppins"/>
                  <a:sym typeface="Poppins"/>
                </a:rPr>
                <a:t> no Site</a:t>
              </a:r>
              <a:endParaRPr lang="pt-BR" sz="3200" dirty="0">
                <a:solidFill>
                  <a:schemeClr val="bg1"/>
                </a:solidFill>
              </a:endParaRPr>
            </a:p>
          </p:txBody>
        </p:sp>
        <p:sp>
          <p:nvSpPr>
            <p:cNvPr id="15" name="TextBox 4">
              <a:extLst>
                <a:ext uri="{FF2B5EF4-FFF2-40B4-BE49-F238E27FC236}">
                  <a16:creationId xmlns:a16="http://schemas.microsoft.com/office/drawing/2014/main" id="{EB074DE4-DD7C-A934-3D41-BE83DBC1CF25}"/>
                </a:ext>
              </a:extLst>
            </p:cNvPr>
            <p:cNvSpPr txBox="1"/>
            <p:nvPr/>
          </p:nvSpPr>
          <p:spPr>
            <a:xfrm>
              <a:off x="0" y="-38100"/>
              <a:ext cx="4274726" cy="89122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pic>
        <p:nvPicPr>
          <p:cNvPr id="26" name="Imagem 25">
            <a:extLst>
              <a:ext uri="{FF2B5EF4-FFF2-40B4-BE49-F238E27FC236}">
                <a16:creationId xmlns:a16="http://schemas.microsoft.com/office/drawing/2014/main" id="{598C54EF-0EE5-226B-1278-424B5E1B391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765962"/>
            <a:ext cx="8872533" cy="4677130"/>
          </a:xfrm>
          <a:prstGeom prst="rect">
            <a:avLst/>
          </a:prstGeom>
        </p:spPr>
      </p:pic>
      <p:sp>
        <p:nvSpPr>
          <p:cNvPr id="27" name="Seta: para a Direita 26">
            <a:extLst>
              <a:ext uri="{FF2B5EF4-FFF2-40B4-BE49-F238E27FC236}">
                <a16:creationId xmlns:a16="http://schemas.microsoft.com/office/drawing/2014/main" id="{DC482188-45C8-454B-48F6-D409626BD0F1}"/>
              </a:ext>
            </a:extLst>
          </p:cNvPr>
          <p:cNvSpPr/>
          <p:nvPr/>
        </p:nvSpPr>
        <p:spPr>
          <a:xfrm>
            <a:off x="8872533" y="2778701"/>
            <a:ext cx="652467" cy="688399"/>
          </a:xfrm>
          <a:prstGeom prst="rightArrow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pt-BR"/>
          </a:p>
        </p:txBody>
      </p:sp>
      <p:pic>
        <p:nvPicPr>
          <p:cNvPr id="29" name="Imagem 28">
            <a:extLst>
              <a:ext uri="{FF2B5EF4-FFF2-40B4-BE49-F238E27FC236}">
                <a16:creationId xmlns:a16="http://schemas.microsoft.com/office/drawing/2014/main" id="{8741D171-17C0-902D-4651-F2D61331E9E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55480" y="998072"/>
            <a:ext cx="8189586" cy="4677129"/>
          </a:xfrm>
          <a:prstGeom prst="rect">
            <a:avLst/>
          </a:prstGeom>
        </p:spPr>
      </p:pic>
      <p:pic>
        <p:nvPicPr>
          <p:cNvPr id="33" name="Imagem 32">
            <a:extLst>
              <a:ext uri="{FF2B5EF4-FFF2-40B4-BE49-F238E27FC236}">
                <a16:creationId xmlns:a16="http://schemas.microsoft.com/office/drawing/2014/main" id="{A5C562F2-C1F3-A8A0-5D30-035FA8EA9FC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2400" y="6243931"/>
            <a:ext cx="10643619" cy="3853259"/>
          </a:xfrm>
          <a:prstGeom prst="rect">
            <a:avLst/>
          </a:prstGeom>
        </p:spPr>
      </p:pic>
      <p:sp>
        <p:nvSpPr>
          <p:cNvPr id="35" name="Seta: para a Direita 34">
            <a:extLst>
              <a:ext uri="{FF2B5EF4-FFF2-40B4-BE49-F238E27FC236}">
                <a16:creationId xmlns:a16="http://schemas.microsoft.com/office/drawing/2014/main" id="{37BF6063-D632-E2D2-01DC-F720104CB426}"/>
              </a:ext>
            </a:extLst>
          </p:cNvPr>
          <p:cNvSpPr/>
          <p:nvPr/>
        </p:nvSpPr>
        <p:spPr>
          <a:xfrm rot="8983907">
            <a:off x="11330419" y="5899732"/>
            <a:ext cx="652467" cy="688399"/>
          </a:xfrm>
          <a:prstGeom prst="rightArrow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pt-BR"/>
          </a:p>
        </p:txBody>
      </p:sp>
      <p:sp>
        <p:nvSpPr>
          <p:cNvPr id="16" name="Seta: Curva para a Direita 15">
            <a:hlinkClick r:id="rId7" action="ppaction://hlinksldjump"/>
            <a:extLst>
              <a:ext uri="{FF2B5EF4-FFF2-40B4-BE49-F238E27FC236}">
                <a16:creationId xmlns:a16="http://schemas.microsoft.com/office/drawing/2014/main" id="{4E34392B-39DB-0A3F-0D02-E6B38D03021B}"/>
              </a:ext>
            </a:extLst>
          </p:cNvPr>
          <p:cNvSpPr/>
          <p:nvPr/>
        </p:nvSpPr>
        <p:spPr>
          <a:xfrm>
            <a:off x="17058968" y="8930110"/>
            <a:ext cx="381000" cy="717636"/>
          </a:xfrm>
          <a:prstGeom prst="curved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04843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28D5AB-C00C-77F5-A429-84EE68CB0A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>
            <a:extLst>
              <a:ext uri="{FF2B5EF4-FFF2-40B4-BE49-F238E27FC236}">
                <a16:creationId xmlns:a16="http://schemas.microsoft.com/office/drawing/2014/main" id="{FE28F72D-8C88-B26D-B6F1-EF44C0509543}"/>
              </a:ext>
            </a:extLst>
          </p:cNvPr>
          <p:cNvGrpSpPr/>
          <p:nvPr/>
        </p:nvGrpSpPr>
        <p:grpSpPr>
          <a:xfrm>
            <a:off x="1028700" y="0"/>
            <a:ext cx="16230600" cy="507837"/>
            <a:chOff x="0" y="0"/>
            <a:chExt cx="4274726" cy="133751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6E26391E-50B7-F8D8-11D4-174975A6E714}"/>
                </a:ext>
              </a:extLst>
            </p:cNvPr>
            <p:cNvSpPr/>
            <p:nvPr/>
          </p:nvSpPr>
          <p:spPr>
            <a:xfrm>
              <a:off x="0" y="0"/>
              <a:ext cx="4274726" cy="133751"/>
            </a:xfrm>
            <a:custGeom>
              <a:avLst/>
              <a:gdLst/>
              <a:ahLst/>
              <a:cxnLst/>
              <a:rect l="l" t="t" r="r" b="b"/>
              <a:pathLst>
                <a:path w="4274726" h="133751">
                  <a:moveTo>
                    <a:pt x="954" y="0"/>
                  </a:moveTo>
                  <a:lnTo>
                    <a:pt x="4273772" y="0"/>
                  </a:lnTo>
                  <a:cubicBezTo>
                    <a:pt x="4274299" y="0"/>
                    <a:pt x="4274726" y="427"/>
                    <a:pt x="4274726" y="954"/>
                  </a:cubicBezTo>
                  <a:lnTo>
                    <a:pt x="4274726" y="132797"/>
                  </a:lnTo>
                  <a:cubicBezTo>
                    <a:pt x="4274726" y="133050"/>
                    <a:pt x="4274626" y="133293"/>
                    <a:pt x="4274446" y="133472"/>
                  </a:cubicBezTo>
                  <a:cubicBezTo>
                    <a:pt x="4274267" y="133651"/>
                    <a:pt x="4274025" y="133751"/>
                    <a:pt x="4273772" y="133751"/>
                  </a:cubicBezTo>
                  <a:lnTo>
                    <a:pt x="954" y="133751"/>
                  </a:lnTo>
                  <a:cubicBezTo>
                    <a:pt x="427" y="133751"/>
                    <a:pt x="0" y="133324"/>
                    <a:pt x="0" y="132797"/>
                  </a:cubicBezTo>
                  <a:lnTo>
                    <a:pt x="0" y="954"/>
                  </a:lnTo>
                  <a:cubicBezTo>
                    <a:pt x="0" y="701"/>
                    <a:pt x="101" y="458"/>
                    <a:pt x="279" y="279"/>
                  </a:cubicBezTo>
                  <a:cubicBezTo>
                    <a:pt x="458" y="101"/>
                    <a:pt x="701" y="0"/>
                    <a:pt x="954" y="0"/>
                  </a:cubicBezTo>
                  <a:close/>
                </a:path>
              </a:pathLst>
            </a:custGeom>
            <a:solidFill>
              <a:srgbClr val="439BD4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7" name="TextBox 7">
              <a:extLst>
                <a:ext uri="{FF2B5EF4-FFF2-40B4-BE49-F238E27FC236}">
                  <a16:creationId xmlns:a16="http://schemas.microsoft.com/office/drawing/2014/main" id="{5E8E32A0-90DB-9E96-F5EA-BDCB84DBD416}"/>
                </a:ext>
              </a:extLst>
            </p:cNvPr>
            <p:cNvSpPr txBox="1"/>
            <p:nvPr/>
          </p:nvSpPr>
          <p:spPr>
            <a:xfrm>
              <a:off x="0" y="-38100"/>
              <a:ext cx="4274726" cy="17185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8" name="Group 8">
            <a:extLst>
              <a:ext uri="{FF2B5EF4-FFF2-40B4-BE49-F238E27FC236}">
                <a16:creationId xmlns:a16="http://schemas.microsoft.com/office/drawing/2014/main" id="{D9C794E5-AF4C-F557-054D-3B23CCFE6A2D}"/>
              </a:ext>
            </a:extLst>
          </p:cNvPr>
          <p:cNvGrpSpPr/>
          <p:nvPr/>
        </p:nvGrpSpPr>
        <p:grpSpPr>
          <a:xfrm>
            <a:off x="1028700" y="9592089"/>
            <a:ext cx="16230600" cy="704187"/>
            <a:chOff x="0" y="0"/>
            <a:chExt cx="4274726" cy="185465"/>
          </a:xfrm>
        </p:grpSpPr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371C564E-CBBC-2A3F-FDC0-FB7B5F6ADA2F}"/>
                </a:ext>
              </a:extLst>
            </p:cNvPr>
            <p:cNvSpPr/>
            <p:nvPr/>
          </p:nvSpPr>
          <p:spPr>
            <a:xfrm>
              <a:off x="0" y="0"/>
              <a:ext cx="4274726" cy="185465"/>
            </a:xfrm>
            <a:custGeom>
              <a:avLst/>
              <a:gdLst/>
              <a:ahLst/>
              <a:cxnLst/>
              <a:rect l="l" t="t" r="r" b="b"/>
              <a:pathLst>
                <a:path w="4274726" h="185465">
                  <a:moveTo>
                    <a:pt x="0" y="0"/>
                  </a:moveTo>
                  <a:lnTo>
                    <a:pt x="4274726" y="0"/>
                  </a:lnTo>
                  <a:lnTo>
                    <a:pt x="4274726" y="185465"/>
                  </a:lnTo>
                  <a:lnTo>
                    <a:pt x="0" y="185465"/>
                  </a:lnTo>
                  <a:close/>
                </a:path>
              </a:pathLst>
            </a:custGeom>
            <a:gradFill rotWithShape="1">
              <a:gsLst>
                <a:gs pos="0">
                  <a:srgbClr val="08296C">
                    <a:alpha val="100000"/>
                  </a:srgbClr>
                </a:gs>
                <a:gs pos="50000">
                  <a:srgbClr val="2361A0">
                    <a:alpha val="100000"/>
                  </a:srgbClr>
                </a:gs>
                <a:gs pos="100000">
                  <a:srgbClr val="439BD4">
                    <a:alpha val="10000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</p:spPr>
          <p:txBody>
            <a:bodyPr/>
            <a:lstStyle/>
            <a:p>
              <a:endParaRPr lang="pt-BR"/>
            </a:p>
          </p:txBody>
        </p:sp>
        <p:sp>
          <p:nvSpPr>
            <p:cNvPr id="10" name="TextBox 10">
              <a:extLst>
                <a:ext uri="{FF2B5EF4-FFF2-40B4-BE49-F238E27FC236}">
                  <a16:creationId xmlns:a16="http://schemas.microsoft.com/office/drawing/2014/main" id="{B151CDF8-DF8F-A9D5-86E8-937C687BD40D}"/>
                </a:ext>
              </a:extLst>
            </p:cNvPr>
            <p:cNvSpPr txBox="1"/>
            <p:nvPr/>
          </p:nvSpPr>
          <p:spPr>
            <a:xfrm>
              <a:off x="0" y="-38100"/>
              <a:ext cx="4274726" cy="22356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1" name="Group 11">
            <a:extLst>
              <a:ext uri="{FF2B5EF4-FFF2-40B4-BE49-F238E27FC236}">
                <a16:creationId xmlns:a16="http://schemas.microsoft.com/office/drawing/2014/main" id="{F81D668F-9D9B-F070-91B9-A31D98E475A9}"/>
              </a:ext>
            </a:extLst>
          </p:cNvPr>
          <p:cNvGrpSpPr/>
          <p:nvPr/>
        </p:nvGrpSpPr>
        <p:grpSpPr>
          <a:xfrm>
            <a:off x="5791200" y="652498"/>
            <a:ext cx="7041166" cy="8794930"/>
            <a:chOff x="0" y="0"/>
            <a:chExt cx="979524" cy="1358043"/>
          </a:xfrm>
        </p:grpSpPr>
        <p:sp>
          <p:nvSpPr>
            <p:cNvPr id="12" name="Freeform 12">
              <a:extLst>
                <a:ext uri="{FF2B5EF4-FFF2-40B4-BE49-F238E27FC236}">
                  <a16:creationId xmlns:a16="http://schemas.microsoft.com/office/drawing/2014/main" id="{75D04739-1150-6C9F-559A-477E24D821DC}"/>
                </a:ext>
              </a:extLst>
            </p:cNvPr>
            <p:cNvSpPr/>
            <p:nvPr/>
          </p:nvSpPr>
          <p:spPr>
            <a:xfrm>
              <a:off x="0" y="0"/>
              <a:ext cx="979524" cy="1358043"/>
            </a:xfrm>
            <a:custGeom>
              <a:avLst/>
              <a:gdLst/>
              <a:ahLst/>
              <a:cxnLst/>
              <a:rect l="l" t="t" r="r" b="b"/>
              <a:pathLst>
                <a:path w="979524" h="1358043">
                  <a:moveTo>
                    <a:pt x="106164" y="0"/>
                  </a:moveTo>
                  <a:lnTo>
                    <a:pt x="873360" y="0"/>
                  </a:lnTo>
                  <a:cubicBezTo>
                    <a:pt x="931993" y="0"/>
                    <a:pt x="979524" y="47531"/>
                    <a:pt x="979524" y="106164"/>
                  </a:cubicBezTo>
                  <a:lnTo>
                    <a:pt x="979524" y="1251879"/>
                  </a:lnTo>
                  <a:cubicBezTo>
                    <a:pt x="979524" y="1310512"/>
                    <a:pt x="931993" y="1358043"/>
                    <a:pt x="873360" y="1358043"/>
                  </a:cubicBezTo>
                  <a:lnTo>
                    <a:pt x="106164" y="1358043"/>
                  </a:lnTo>
                  <a:cubicBezTo>
                    <a:pt x="78008" y="1358043"/>
                    <a:pt x="51004" y="1346858"/>
                    <a:pt x="31095" y="1326949"/>
                  </a:cubicBezTo>
                  <a:cubicBezTo>
                    <a:pt x="11185" y="1307039"/>
                    <a:pt x="0" y="1280036"/>
                    <a:pt x="0" y="1251879"/>
                  </a:cubicBezTo>
                  <a:lnTo>
                    <a:pt x="0" y="106164"/>
                  </a:lnTo>
                  <a:cubicBezTo>
                    <a:pt x="0" y="47531"/>
                    <a:pt x="47531" y="0"/>
                    <a:pt x="106164" y="0"/>
                  </a:cubicBezTo>
                  <a:close/>
                </a:path>
              </a:pathLst>
            </a:custGeom>
            <a:ln w="19050" cap="rnd">
              <a:gradFill>
                <a:gsLst>
                  <a:gs pos="0">
                    <a:srgbClr val="08296C">
                      <a:alpha val="100000"/>
                    </a:srgbClr>
                  </a:gs>
                  <a:gs pos="50000">
                    <a:srgbClr val="2361A0">
                      <a:alpha val="100000"/>
                    </a:srgbClr>
                  </a:gs>
                  <a:gs pos="100000">
                    <a:srgbClr val="439BD4">
                      <a:alpha val="100000"/>
                    </a:srgbClr>
                  </a:gs>
                </a:gsLst>
                <a:path path="circle">
                  <a:fillToRect r="100000" b="100000"/>
                </a:path>
                <a:tileRect l="-100000" t="-100000"/>
              </a:gradFill>
              <a:prstDash val="solid"/>
              <a:rou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3" name="TextBox 13">
              <a:extLst>
                <a:ext uri="{FF2B5EF4-FFF2-40B4-BE49-F238E27FC236}">
                  <a16:creationId xmlns:a16="http://schemas.microsoft.com/office/drawing/2014/main" id="{600FC4AD-16AF-12C1-6A41-882FE7701A6C}"/>
                </a:ext>
              </a:extLst>
            </p:cNvPr>
            <p:cNvSpPr txBox="1"/>
            <p:nvPr/>
          </p:nvSpPr>
          <p:spPr>
            <a:xfrm>
              <a:off x="0" y="-38100"/>
              <a:ext cx="979524" cy="139614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4" name="Agrupar 13">
            <a:extLst>
              <a:ext uri="{FF2B5EF4-FFF2-40B4-BE49-F238E27FC236}">
                <a16:creationId xmlns:a16="http://schemas.microsoft.com/office/drawing/2014/main" id="{C5B8AF2B-FD34-1A4B-7778-1B156FA14D89}"/>
              </a:ext>
            </a:extLst>
          </p:cNvPr>
          <p:cNvGrpSpPr/>
          <p:nvPr/>
        </p:nvGrpSpPr>
        <p:grpSpPr>
          <a:xfrm>
            <a:off x="8001000" y="919738"/>
            <a:ext cx="2514600" cy="2471162"/>
            <a:chOff x="12004878" y="4644001"/>
            <a:chExt cx="1425634" cy="1425634"/>
          </a:xfrm>
        </p:grpSpPr>
        <p:grpSp>
          <p:nvGrpSpPr>
            <p:cNvPr id="15" name="Group 35">
              <a:extLst>
                <a:ext uri="{FF2B5EF4-FFF2-40B4-BE49-F238E27FC236}">
                  <a16:creationId xmlns:a16="http://schemas.microsoft.com/office/drawing/2014/main" id="{53E3A1BF-3970-9858-3CBB-6E6B2502C9AD}"/>
                </a:ext>
              </a:extLst>
            </p:cNvPr>
            <p:cNvGrpSpPr/>
            <p:nvPr/>
          </p:nvGrpSpPr>
          <p:grpSpPr>
            <a:xfrm>
              <a:off x="12004878" y="4644001"/>
              <a:ext cx="1425634" cy="1425634"/>
              <a:chOff x="0" y="0"/>
              <a:chExt cx="812800" cy="812800"/>
            </a:xfrm>
          </p:grpSpPr>
          <p:sp>
            <p:nvSpPr>
              <p:cNvPr id="17" name="Freeform 36">
                <a:extLst>
                  <a:ext uri="{FF2B5EF4-FFF2-40B4-BE49-F238E27FC236}">
                    <a16:creationId xmlns:a16="http://schemas.microsoft.com/office/drawing/2014/main" id="{23EB3547-8500-AEDA-0FB4-148329DF4AFC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439BD4"/>
              </a:solidFill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8" name="TextBox 37">
                <a:extLst>
                  <a:ext uri="{FF2B5EF4-FFF2-40B4-BE49-F238E27FC236}">
                    <a16:creationId xmlns:a16="http://schemas.microsoft.com/office/drawing/2014/main" id="{D91F0D4E-DFC6-42E0-C31D-21BB2E549B9E}"/>
                  </a:ext>
                </a:extLst>
              </p:cNvPr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659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16" name="Freeform 44">
              <a:extLst>
                <a:ext uri="{FF2B5EF4-FFF2-40B4-BE49-F238E27FC236}">
                  <a16:creationId xmlns:a16="http://schemas.microsoft.com/office/drawing/2014/main" id="{67E71C88-4E26-2589-BA70-1227A1F54CBE}"/>
                </a:ext>
              </a:extLst>
            </p:cNvPr>
            <p:cNvSpPr/>
            <p:nvPr/>
          </p:nvSpPr>
          <p:spPr>
            <a:xfrm>
              <a:off x="12269374" y="4960054"/>
              <a:ext cx="896643" cy="793529"/>
            </a:xfrm>
            <a:custGeom>
              <a:avLst/>
              <a:gdLst/>
              <a:ahLst/>
              <a:cxnLst/>
              <a:rect l="l" t="t" r="r" b="b"/>
              <a:pathLst>
                <a:path w="896643" h="793529">
                  <a:moveTo>
                    <a:pt x="0" y="0"/>
                  </a:moveTo>
                  <a:lnTo>
                    <a:pt x="896643" y="0"/>
                  </a:lnTo>
                  <a:lnTo>
                    <a:pt x="896643" y="793529"/>
                  </a:lnTo>
                  <a:lnTo>
                    <a:pt x="0" y="7935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22" name="TextBox 49">
            <a:extLst>
              <a:ext uri="{FF2B5EF4-FFF2-40B4-BE49-F238E27FC236}">
                <a16:creationId xmlns:a16="http://schemas.microsoft.com/office/drawing/2014/main" id="{F3967DF1-C902-D270-D8C0-922CF4FE4CF0}"/>
              </a:ext>
            </a:extLst>
          </p:cNvPr>
          <p:cNvSpPr txBox="1"/>
          <p:nvPr/>
        </p:nvSpPr>
        <p:spPr>
          <a:xfrm>
            <a:off x="5943600" y="3815010"/>
            <a:ext cx="6781800" cy="369331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1" indent="0" algn="ctr">
              <a:spcBef>
                <a:spcPts val="1800"/>
              </a:spcBef>
              <a:spcAft>
                <a:spcPts val="1800"/>
              </a:spcAft>
            </a:pPr>
            <a:r>
              <a:rPr lang="en-US" sz="4000" u="none" strike="noStrike" spc="-71" dirty="0">
                <a:solidFill>
                  <a:srgbClr val="3D68A4"/>
                </a:solidFill>
                <a:latin typeface="Poppins"/>
                <a:ea typeface="Poppins"/>
                <a:cs typeface="Poppins"/>
                <a:sym typeface="Poppins"/>
              </a:rPr>
              <a:t>Deliberação e aprovação das premissas e condições gerais de funcionamento do Plano CAFAZ Família, fundamentadas em estudo atuarial;</a:t>
            </a:r>
          </a:p>
        </p:txBody>
      </p:sp>
    </p:spTree>
    <p:extLst>
      <p:ext uri="{BB962C8B-B14F-4D97-AF65-F5344CB8AC3E}">
        <p14:creationId xmlns:p14="http://schemas.microsoft.com/office/powerpoint/2010/main" val="38891250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10D0D9-CC6F-9B3F-E99F-459FB1C443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>
            <a:extLst>
              <a:ext uri="{FF2B5EF4-FFF2-40B4-BE49-F238E27FC236}">
                <a16:creationId xmlns:a16="http://schemas.microsoft.com/office/drawing/2014/main" id="{5B0B58A6-D411-C28C-3042-CF38D82044B5}"/>
              </a:ext>
            </a:extLst>
          </p:cNvPr>
          <p:cNvGrpSpPr/>
          <p:nvPr/>
        </p:nvGrpSpPr>
        <p:grpSpPr>
          <a:xfrm>
            <a:off x="1028700" y="0"/>
            <a:ext cx="16230600" cy="507837"/>
            <a:chOff x="0" y="0"/>
            <a:chExt cx="4274726" cy="133751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52AB235F-6542-6E9B-69C6-1D5C21BE3BD4}"/>
                </a:ext>
              </a:extLst>
            </p:cNvPr>
            <p:cNvSpPr/>
            <p:nvPr/>
          </p:nvSpPr>
          <p:spPr>
            <a:xfrm>
              <a:off x="0" y="0"/>
              <a:ext cx="4274726" cy="133751"/>
            </a:xfrm>
            <a:custGeom>
              <a:avLst/>
              <a:gdLst/>
              <a:ahLst/>
              <a:cxnLst/>
              <a:rect l="l" t="t" r="r" b="b"/>
              <a:pathLst>
                <a:path w="4274726" h="133751">
                  <a:moveTo>
                    <a:pt x="954" y="0"/>
                  </a:moveTo>
                  <a:lnTo>
                    <a:pt x="4273772" y="0"/>
                  </a:lnTo>
                  <a:cubicBezTo>
                    <a:pt x="4274299" y="0"/>
                    <a:pt x="4274726" y="427"/>
                    <a:pt x="4274726" y="954"/>
                  </a:cubicBezTo>
                  <a:lnTo>
                    <a:pt x="4274726" y="132797"/>
                  </a:lnTo>
                  <a:cubicBezTo>
                    <a:pt x="4274726" y="133050"/>
                    <a:pt x="4274626" y="133293"/>
                    <a:pt x="4274446" y="133472"/>
                  </a:cubicBezTo>
                  <a:cubicBezTo>
                    <a:pt x="4274267" y="133651"/>
                    <a:pt x="4274025" y="133751"/>
                    <a:pt x="4273772" y="133751"/>
                  </a:cubicBezTo>
                  <a:lnTo>
                    <a:pt x="954" y="133751"/>
                  </a:lnTo>
                  <a:cubicBezTo>
                    <a:pt x="427" y="133751"/>
                    <a:pt x="0" y="133324"/>
                    <a:pt x="0" y="132797"/>
                  </a:cubicBezTo>
                  <a:lnTo>
                    <a:pt x="0" y="954"/>
                  </a:lnTo>
                  <a:cubicBezTo>
                    <a:pt x="0" y="701"/>
                    <a:pt x="101" y="458"/>
                    <a:pt x="279" y="279"/>
                  </a:cubicBezTo>
                  <a:cubicBezTo>
                    <a:pt x="458" y="101"/>
                    <a:pt x="701" y="0"/>
                    <a:pt x="954" y="0"/>
                  </a:cubicBezTo>
                  <a:close/>
                </a:path>
              </a:pathLst>
            </a:custGeom>
            <a:solidFill>
              <a:srgbClr val="439BD4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7" name="TextBox 7">
              <a:extLst>
                <a:ext uri="{FF2B5EF4-FFF2-40B4-BE49-F238E27FC236}">
                  <a16:creationId xmlns:a16="http://schemas.microsoft.com/office/drawing/2014/main" id="{C225D9A7-29CB-45A1-238B-7F4C2E1B7963}"/>
                </a:ext>
              </a:extLst>
            </p:cNvPr>
            <p:cNvSpPr txBox="1"/>
            <p:nvPr/>
          </p:nvSpPr>
          <p:spPr>
            <a:xfrm>
              <a:off x="0" y="-38100"/>
              <a:ext cx="4274726" cy="17185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8" name="Group 8">
            <a:extLst>
              <a:ext uri="{FF2B5EF4-FFF2-40B4-BE49-F238E27FC236}">
                <a16:creationId xmlns:a16="http://schemas.microsoft.com/office/drawing/2014/main" id="{52FC335F-9030-A902-CE2A-8ED35126830B}"/>
              </a:ext>
            </a:extLst>
          </p:cNvPr>
          <p:cNvGrpSpPr/>
          <p:nvPr/>
        </p:nvGrpSpPr>
        <p:grpSpPr>
          <a:xfrm>
            <a:off x="1028700" y="9592089"/>
            <a:ext cx="16230600" cy="704187"/>
            <a:chOff x="0" y="0"/>
            <a:chExt cx="4274726" cy="185465"/>
          </a:xfrm>
        </p:grpSpPr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3922B22D-FA51-AC92-90CB-97BFF4E7ED82}"/>
                </a:ext>
              </a:extLst>
            </p:cNvPr>
            <p:cNvSpPr/>
            <p:nvPr/>
          </p:nvSpPr>
          <p:spPr>
            <a:xfrm>
              <a:off x="0" y="0"/>
              <a:ext cx="4274726" cy="185465"/>
            </a:xfrm>
            <a:custGeom>
              <a:avLst/>
              <a:gdLst/>
              <a:ahLst/>
              <a:cxnLst/>
              <a:rect l="l" t="t" r="r" b="b"/>
              <a:pathLst>
                <a:path w="4274726" h="185465">
                  <a:moveTo>
                    <a:pt x="0" y="0"/>
                  </a:moveTo>
                  <a:lnTo>
                    <a:pt x="4274726" y="0"/>
                  </a:lnTo>
                  <a:lnTo>
                    <a:pt x="4274726" y="185465"/>
                  </a:lnTo>
                  <a:lnTo>
                    <a:pt x="0" y="185465"/>
                  </a:lnTo>
                  <a:close/>
                </a:path>
              </a:pathLst>
            </a:custGeom>
            <a:gradFill rotWithShape="1">
              <a:gsLst>
                <a:gs pos="0">
                  <a:srgbClr val="08296C">
                    <a:alpha val="100000"/>
                  </a:srgbClr>
                </a:gs>
                <a:gs pos="50000">
                  <a:srgbClr val="2361A0">
                    <a:alpha val="100000"/>
                  </a:srgbClr>
                </a:gs>
                <a:gs pos="100000">
                  <a:srgbClr val="439BD4">
                    <a:alpha val="10000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</p:spPr>
          <p:txBody>
            <a:bodyPr/>
            <a:lstStyle/>
            <a:p>
              <a:endParaRPr lang="pt-BR"/>
            </a:p>
          </p:txBody>
        </p:sp>
        <p:sp>
          <p:nvSpPr>
            <p:cNvPr id="10" name="TextBox 10">
              <a:extLst>
                <a:ext uri="{FF2B5EF4-FFF2-40B4-BE49-F238E27FC236}">
                  <a16:creationId xmlns:a16="http://schemas.microsoft.com/office/drawing/2014/main" id="{B2062BB4-904F-C692-83F3-C10788BEF03F}"/>
                </a:ext>
              </a:extLst>
            </p:cNvPr>
            <p:cNvSpPr txBox="1"/>
            <p:nvPr/>
          </p:nvSpPr>
          <p:spPr>
            <a:xfrm>
              <a:off x="0" y="-38100"/>
              <a:ext cx="4274726" cy="22356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5" name="Freeform 3">
            <a:extLst>
              <a:ext uri="{FF2B5EF4-FFF2-40B4-BE49-F238E27FC236}">
                <a16:creationId xmlns:a16="http://schemas.microsoft.com/office/drawing/2014/main" id="{BAC1A383-EFA8-5231-F827-AC11386E3C54}"/>
              </a:ext>
            </a:extLst>
          </p:cNvPr>
          <p:cNvSpPr/>
          <p:nvPr/>
        </p:nvSpPr>
        <p:spPr>
          <a:xfrm>
            <a:off x="1026242" y="-12322"/>
            <a:ext cx="16230600" cy="520159"/>
          </a:xfrm>
          <a:custGeom>
            <a:avLst/>
            <a:gdLst/>
            <a:ahLst/>
            <a:cxnLst/>
            <a:rect l="l" t="t" r="r" b="b"/>
            <a:pathLst>
              <a:path w="4274726" h="853128">
                <a:moveTo>
                  <a:pt x="24327" y="0"/>
                </a:moveTo>
                <a:lnTo>
                  <a:pt x="4250399" y="0"/>
                </a:lnTo>
                <a:cubicBezTo>
                  <a:pt x="4263834" y="0"/>
                  <a:pt x="4274726" y="10891"/>
                  <a:pt x="4274726" y="24327"/>
                </a:cubicBezTo>
                <a:lnTo>
                  <a:pt x="4274726" y="828801"/>
                </a:lnTo>
                <a:cubicBezTo>
                  <a:pt x="4274726" y="842236"/>
                  <a:pt x="4263834" y="853128"/>
                  <a:pt x="4250399" y="853128"/>
                </a:cubicBezTo>
                <a:lnTo>
                  <a:pt x="24327" y="853128"/>
                </a:lnTo>
                <a:cubicBezTo>
                  <a:pt x="10891" y="853128"/>
                  <a:pt x="0" y="842236"/>
                  <a:pt x="0" y="828801"/>
                </a:cubicBezTo>
                <a:lnTo>
                  <a:pt x="0" y="24327"/>
                </a:lnTo>
                <a:cubicBezTo>
                  <a:pt x="0" y="10891"/>
                  <a:pt x="10891" y="0"/>
                  <a:pt x="24327" y="0"/>
                </a:cubicBezTo>
                <a:close/>
              </a:path>
            </a:pathLst>
          </a:custGeom>
          <a:gradFill rotWithShape="1">
            <a:gsLst>
              <a:gs pos="0">
                <a:srgbClr val="08296C">
                  <a:alpha val="100000"/>
                </a:srgbClr>
              </a:gs>
              <a:gs pos="50000">
                <a:srgbClr val="2361A0">
                  <a:alpha val="100000"/>
                </a:srgbClr>
              </a:gs>
              <a:gs pos="100000">
                <a:srgbClr val="439BD4">
                  <a:alpha val="100000"/>
                </a:srgbClr>
              </a:gs>
            </a:gsLst>
            <a:path path="circle">
              <a:fillToRect r="100000" b="100000"/>
            </a:path>
            <a:tileRect l="-100000" t="-100000"/>
          </a:gradFill>
        </p:spPr>
        <p:txBody>
          <a:bodyPr/>
          <a:lstStyle/>
          <a:p>
            <a:pPr algn="ctr"/>
            <a:r>
              <a:rPr lang="en-US" sz="3200" spc="-71" dirty="0">
                <a:solidFill>
                  <a:schemeClr val="bg1"/>
                </a:solidFill>
                <a:latin typeface="Poppins"/>
                <a:ea typeface="Poppins"/>
                <a:cs typeface="Poppins"/>
                <a:sym typeface="Poppins"/>
              </a:rPr>
              <a:t>Apresentação Plano Cafaz Família</a:t>
            </a:r>
          </a:p>
        </p:txBody>
      </p:sp>
      <p:pic>
        <p:nvPicPr>
          <p:cNvPr id="16" name="Imagem 15">
            <a:extLst>
              <a:ext uri="{FF2B5EF4-FFF2-40B4-BE49-F238E27FC236}">
                <a16:creationId xmlns:a16="http://schemas.microsoft.com/office/drawing/2014/main" id="{98770F6D-1E88-73A3-2AE8-7B3C2B32C9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5432" y="1181100"/>
            <a:ext cx="15237135" cy="7772400"/>
          </a:xfrm>
          <a:prstGeom prst="rect">
            <a:avLst/>
          </a:prstGeom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69ED416D-5CFD-A33C-EE88-18CDEBE3A0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5432" y="2247900"/>
            <a:ext cx="15237135" cy="6705600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16357838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E6F920-D1CF-DF27-1A49-ECD196588B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m 18">
            <a:extLst>
              <a:ext uri="{FF2B5EF4-FFF2-40B4-BE49-F238E27FC236}">
                <a16:creationId xmlns:a16="http://schemas.microsoft.com/office/drawing/2014/main" id="{53B26BC6-20CF-E082-7308-A6537BB515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13099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7089A8-A48E-89E6-8FFA-3B8CA7D10E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>
            <a:extLst>
              <a:ext uri="{FF2B5EF4-FFF2-40B4-BE49-F238E27FC236}">
                <a16:creationId xmlns:a16="http://schemas.microsoft.com/office/drawing/2014/main" id="{8C177F13-124D-55FA-3356-5420CB926E2F}"/>
              </a:ext>
            </a:extLst>
          </p:cNvPr>
          <p:cNvGrpSpPr/>
          <p:nvPr/>
        </p:nvGrpSpPr>
        <p:grpSpPr>
          <a:xfrm>
            <a:off x="1028700" y="0"/>
            <a:ext cx="16230600" cy="507837"/>
            <a:chOff x="0" y="0"/>
            <a:chExt cx="4274726" cy="133751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94E5F1C0-1762-AC16-5A62-831BCC4E287A}"/>
                </a:ext>
              </a:extLst>
            </p:cNvPr>
            <p:cNvSpPr/>
            <p:nvPr/>
          </p:nvSpPr>
          <p:spPr>
            <a:xfrm>
              <a:off x="0" y="0"/>
              <a:ext cx="4274726" cy="133751"/>
            </a:xfrm>
            <a:custGeom>
              <a:avLst/>
              <a:gdLst/>
              <a:ahLst/>
              <a:cxnLst/>
              <a:rect l="l" t="t" r="r" b="b"/>
              <a:pathLst>
                <a:path w="4274726" h="133751">
                  <a:moveTo>
                    <a:pt x="954" y="0"/>
                  </a:moveTo>
                  <a:lnTo>
                    <a:pt x="4273772" y="0"/>
                  </a:lnTo>
                  <a:cubicBezTo>
                    <a:pt x="4274299" y="0"/>
                    <a:pt x="4274726" y="427"/>
                    <a:pt x="4274726" y="954"/>
                  </a:cubicBezTo>
                  <a:lnTo>
                    <a:pt x="4274726" y="132797"/>
                  </a:lnTo>
                  <a:cubicBezTo>
                    <a:pt x="4274726" y="133050"/>
                    <a:pt x="4274626" y="133293"/>
                    <a:pt x="4274446" y="133472"/>
                  </a:cubicBezTo>
                  <a:cubicBezTo>
                    <a:pt x="4274267" y="133651"/>
                    <a:pt x="4274025" y="133751"/>
                    <a:pt x="4273772" y="133751"/>
                  </a:cubicBezTo>
                  <a:lnTo>
                    <a:pt x="954" y="133751"/>
                  </a:lnTo>
                  <a:cubicBezTo>
                    <a:pt x="427" y="133751"/>
                    <a:pt x="0" y="133324"/>
                    <a:pt x="0" y="132797"/>
                  </a:cubicBezTo>
                  <a:lnTo>
                    <a:pt x="0" y="954"/>
                  </a:lnTo>
                  <a:cubicBezTo>
                    <a:pt x="0" y="701"/>
                    <a:pt x="101" y="458"/>
                    <a:pt x="279" y="279"/>
                  </a:cubicBezTo>
                  <a:cubicBezTo>
                    <a:pt x="458" y="101"/>
                    <a:pt x="701" y="0"/>
                    <a:pt x="954" y="0"/>
                  </a:cubicBezTo>
                  <a:close/>
                </a:path>
              </a:pathLst>
            </a:custGeom>
            <a:solidFill>
              <a:srgbClr val="439BD4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7" name="TextBox 7">
              <a:extLst>
                <a:ext uri="{FF2B5EF4-FFF2-40B4-BE49-F238E27FC236}">
                  <a16:creationId xmlns:a16="http://schemas.microsoft.com/office/drawing/2014/main" id="{CF4BF526-1616-1C52-3922-3EF369C9F8E5}"/>
                </a:ext>
              </a:extLst>
            </p:cNvPr>
            <p:cNvSpPr txBox="1"/>
            <p:nvPr/>
          </p:nvSpPr>
          <p:spPr>
            <a:xfrm>
              <a:off x="0" y="-38100"/>
              <a:ext cx="4274726" cy="17185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8" name="Group 8">
            <a:extLst>
              <a:ext uri="{FF2B5EF4-FFF2-40B4-BE49-F238E27FC236}">
                <a16:creationId xmlns:a16="http://schemas.microsoft.com/office/drawing/2014/main" id="{13B9CB29-298D-16BF-683E-AD50B41D7BC8}"/>
              </a:ext>
            </a:extLst>
          </p:cNvPr>
          <p:cNvGrpSpPr/>
          <p:nvPr/>
        </p:nvGrpSpPr>
        <p:grpSpPr>
          <a:xfrm>
            <a:off x="1028700" y="9592089"/>
            <a:ext cx="16230600" cy="704187"/>
            <a:chOff x="0" y="0"/>
            <a:chExt cx="4274726" cy="185465"/>
          </a:xfrm>
        </p:grpSpPr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7E68FE3D-0665-1041-D551-7879BA48780B}"/>
                </a:ext>
              </a:extLst>
            </p:cNvPr>
            <p:cNvSpPr/>
            <p:nvPr/>
          </p:nvSpPr>
          <p:spPr>
            <a:xfrm>
              <a:off x="0" y="0"/>
              <a:ext cx="4274726" cy="185465"/>
            </a:xfrm>
            <a:custGeom>
              <a:avLst/>
              <a:gdLst/>
              <a:ahLst/>
              <a:cxnLst/>
              <a:rect l="l" t="t" r="r" b="b"/>
              <a:pathLst>
                <a:path w="4274726" h="185465">
                  <a:moveTo>
                    <a:pt x="0" y="0"/>
                  </a:moveTo>
                  <a:lnTo>
                    <a:pt x="4274726" y="0"/>
                  </a:lnTo>
                  <a:lnTo>
                    <a:pt x="4274726" y="185465"/>
                  </a:lnTo>
                  <a:lnTo>
                    <a:pt x="0" y="185465"/>
                  </a:lnTo>
                  <a:close/>
                </a:path>
              </a:pathLst>
            </a:custGeom>
            <a:gradFill rotWithShape="1">
              <a:gsLst>
                <a:gs pos="0">
                  <a:srgbClr val="08296C">
                    <a:alpha val="100000"/>
                  </a:srgbClr>
                </a:gs>
                <a:gs pos="50000">
                  <a:srgbClr val="2361A0">
                    <a:alpha val="100000"/>
                  </a:srgbClr>
                </a:gs>
                <a:gs pos="100000">
                  <a:srgbClr val="439BD4">
                    <a:alpha val="10000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</p:spPr>
          <p:txBody>
            <a:bodyPr/>
            <a:lstStyle/>
            <a:p>
              <a:endParaRPr lang="pt-BR"/>
            </a:p>
          </p:txBody>
        </p:sp>
        <p:sp>
          <p:nvSpPr>
            <p:cNvPr id="10" name="TextBox 10">
              <a:extLst>
                <a:ext uri="{FF2B5EF4-FFF2-40B4-BE49-F238E27FC236}">
                  <a16:creationId xmlns:a16="http://schemas.microsoft.com/office/drawing/2014/main" id="{0387397A-A813-82F8-A5A3-6560E23F3525}"/>
                </a:ext>
              </a:extLst>
            </p:cNvPr>
            <p:cNvSpPr txBox="1"/>
            <p:nvPr/>
          </p:nvSpPr>
          <p:spPr>
            <a:xfrm>
              <a:off x="0" y="-38100"/>
              <a:ext cx="4274726" cy="22356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5" name="Freeform 3">
            <a:extLst>
              <a:ext uri="{FF2B5EF4-FFF2-40B4-BE49-F238E27FC236}">
                <a16:creationId xmlns:a16="http://schemas.microsoft.com/office/drawing/2014/main" id="{C229D86A-D54A-0AF0-341E-8DC2A1E84E1E}"/>
              </a:ext>
            </a:extLst>
          </p:cNvPr>
          <p:cNvSpPr/>
          <p:nvPr/>
        </p:nvSpPr>
        <p:spPr>
          <a:xfrm>
            <a:off x="1026242" y="-12322"/>
            <a:ext cx="16230600" cy="520159"/>
          </a:xfrm>
          <a:custGeom>
            <a:avLst/>
            <a:gdLst/>
            <a:ahLst/>
            <a:cxnLst/>
            <a:rect l="l" t="t" r="r" b="b"/>
            <a:pathLst>
              <a:path w="4274726" h="853128">
                <a:moveTo>
                  <a:pt x="24327" y="0"/>
                </a:moveTo>
                <a:lnTo>
                  <a:pt x="4250399" y="0"/>
                </a:lnTo>
                <a:cubicBezTo>
                  <a:pt x="4263834" y="0"/>
                  <a:pt x="4274726" y="10891"/>
                  <a:pt x="4274726" y="24327"/>
                </a:cubicBezTo>
                <a:lnTo>
                  <a:pt x="4274726" y="828801"/>
                </a:lnTo>
                <a:cubicBezTo>
                  <a:pt x="4274726" y="842236"/>
                  <a:pt x="4263834" y="853128"/>
                  <a:pt x="4250399" y="853128"/>
                </a:cubicBezTo>
                <a:lnTo>
                  <a:pt x="24327" y="853128"/>
                </a:lnTo>
                <a:cubicBezTo>
                  <a:pt x="10891" y="853128"/>
                  <a:pt x="0" y="842236"/>
                  <a:pt x="0" y="828801"/>
                </a:cubicBezTo>
                <a:lnTo>
                  <a:pt x="0" y="24327"/>
                </a:lnTo>
                <a:cubicBezTo>
                  <a:pt x="0" y="10891"/>
                  <a:pt x="10891" y="0"/>
                  <a:pt x="24327" y="0"/>
                </a:cubicBezTo>
                <a:close/>
              </a:path>
            </a:pathLst>
          </a:custGeom>
          <a:gradFill rotWithShape="1">
            <a:gsLst>
              <a:gs pos="0">
                <a:srgbClr val="08296C">
                  <a:alpha val="100000"/>
                </a:srgbClr>
              </a:gs>
              <a:gs pos="50000">
                <a:srgbClr val="2361A0">
                  <a:alpha val="100000"/>
                </a:srgbClr>
              </a:gs>
              <a:gs pos="100000">
                <a:srgbClr val="439BD4">
                  <a:alpha val="100000"/>
                </a:srgbClr>
              </a:gs>
            </a:gsLst>
            <a:path path="circle">
              <a:fillToRect r="100000" b="100000"/>
            </a:path>
            <a:tileRect l="-100000" t="-100000"/>
          </a:gradFill>
        </p:spPr>
        <p:txBody>
          <a:bodyPr/>
          <a:lstStyle/>
          <a:p>
            <a:pPr algn="ctr"/>
            <a:r>
              <a:rPr lang="en-US" sz="3200" spc="-71" dirty="0">
                <a:solidFill>
                  <a:schemeClr val="bg1"/>
                </a:solidFill>
                <a:latin typeface="Poppins"/>
                <a:ea typeface="Poppins"/>
                <a:cs typeface="Poppins"/>
                <a:sym typeface="Poppins"/>
              </a:rPr>
              <a:t>Apresentação Plano Cafaz Família</a:t>
            </a:r>
          </a:p>
        </p:txBody>
      </p:sp>
      <p:pic>
        <p:nvPicPr>
          <p:cNvPr id="22" name="Imagem 21">
            <a:extLst>
              <a:ext uri="{FF2B5EF4-FFF2-40B4-BE49-F238E27FC236}">
                <a16:creationId xmlns:a16="http://schemas.microsoft.com/office/drawing/2014/main" id="{9A2832D1-C3D2-B345-D49A-D79D238A1F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44499" y="532860"/>
            <a:ext cx="13194086" cy="9071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0841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75EAF6-6D13-30A4-CE22-48B4D3AF29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>
            <a:extLst>
              <a:ext uri="{FF2B5EF4-FFF2-40B4-BE49-F238E27FC236}">
                <a16:creationId xmlns:a16="http://schemas.microsoft.com/office/drawing/2014/main" id="{6FA2611C-E6B0-0AFE-BF03-A91CE2AE90B7}"/>
              </a:ext>
            </a:extLst>
          </p:cNvPr>
          <p:cNvGrpSpPr/>
          <p:nvPr/>
        </p:nvGrpSpPr>
        <p:grpSpPr>
          <a:xfrm>
            <a:off x="1028700" y="0"/>
            <a:ext cx="16230600" cy="507837"/>
            <a:chOff x="0" y="0"/>
            <a:chExt cx="4274726" cy="133751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BCC32A5E-6E08-128C-661A-56A2572195AE}"/>
                </a:ext>
              </a:extLst>
            </p:cNvPr>
            <p:cNvSpPr/>
            <p:nvPr/>
          </p:nvSpPr>
          <p:spPr>
            <a:xfrm>
              <a:off x="0" y="0"/>
              <a:ext cx="4274726" cy="133751"/>
            </a:xfrm>
            <a:custGeom>
              <a:avLst/>
              <a:gdLst/>
              <a:ahLst/>
              <a:cxnLst/>
              <a:rect l="l" t="t" r="r" b="b"/>
              <a:pathLst>
                <a:path w="4274726" h="133751">
                  <a:moveTo>
                    <a:pt x="954" y="0"/>
                  </a:moveTo>
                  <a:lnTo>
                    <a:pt x="4273772" y="0"/>
                  </a:lnTo>
                  <a:cubicBezTo>
                    <a:pt x="4274299" y="0"/>
                    <a:pt x="4274726" y="427"/>
                    <a:pt x="4274726" y="954"/>
                  </a:cubicBezTo>
                  <a:lnTo>
                    <a:pt x="4274726" y="132797"/>
                  </a:lnTo>
                  <a:cubicBezTo>
                    <a:pt x="4274726" y="133050"/>
                    <a:pt x="4274626" y="133293"/>
                    <a:pt x="4274446" y="133472"/>
                  </a:cubicBezTo>
                  <a:cubicBezTo>
                    <a:pt x="4274267" y="133651"/>
                    <a:pt x="4274025" y="133751"/>
                    <a:pt x="4273772" y="133751"/>
                  </a:cubicBezTo>
                  <a:lnTo>
                    <a:pt x="954" y="133751"/>
                  </a:lnTo>
                  <a:cubicBezTo>
                    <a:pt x="427" y="133751"/>
                    <a:pt x="0" y="133324"/>
                    <a:pt x="0" y="132797"/>
                  </a:cubicBezTo>
                  <a:lnTo>
                    <a:pt x="0" y="954"/>
                  </a:lnTo>
                  <a:cubicBezTo>
                    <a:pt x="0" y="701"/>
                    <a:pt x="101" y="458"/>
                    <a:pt x="279" y="279"/>
                  </a:cubicBezTo>
                  <a:cubicBezTo>
                    <a:pt x="458" y="101"/>
                    <a:pt x="701" y="0"/>
                    <a:pt x="954" y="0"/>
                  </a:cubicBezTo>
                  <a:close/>
                </a:path>
              </a:pathLst>
            </a:custGeom>
            <a:solidFill>
              <a:srgbClr val="439BD4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7" name="TextBox 7">
              <a:extLst>
                <a:ext uri="{FF2B5EF4-FFF2-40B4-BE49-F238E27FC236}">
                  <a16:creationId xmlns:a16="http://schemas.microsoft.com/office/drawing/2014/main" id="{EAEECDD0-51DB-08CB-BF1E-1E49231F81B3}"/>
                </a:ext>
              </a:extLst>
            </p:cNvPr>
            <p:cNvSpPr txBox="1"/>
            <p:nvPr/>
          </p:nvSpPr>
          <p:spPr>
            <a:xfrm>
              <a:off x="0" y="-38100"/>
              <a:ext cx="4274726" cy="17185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8" name="Group 8">
            <a:extLst>
              <a:ext uri="{FF2B5EF4-FFF2-40B4-BE49-F238E27FC236}">
                <a16:creationId xmlns:a16="http://schemas.microsoft.com/office/drawing/2014/main" id="{E5379646-7DC8-9E2A-280E-A22347B6FF91}"/>
              </a:ext>
            </a:extLst>
          </p:cNvPr>
          <p:cNvGrpSpPr/>
          <p:nvPr/>
        </p:nvGrpSpPr>
        <p:grpSpPr>
          <a:xfrm>
            <a:off x="1028700" y="9592089"/>
            <a:ext cx="16230600" cy="704187"/>
            <a:chOff x="0" y="0"/>
            <a:chExt cx="4274726" cy="185465"/>
          </a:xfrm>
        </p:grpSpPr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EA5303CC-7DCB-5436-D0A2-69CC74EED302}"/>
                </a:ext>
              </a:extLst>
            </p:cNvPr>
            <p:cNvSpPr/>
            <p:nvPr/>
          </p:nvSpPr>
          <p:spPr>
            <a:xfrm>
              <a:off x="0" y="0"/>
              <a:ext cx="4274726" cy="185465"/>
            </a:xfrm>
            <a:custGeom>
              <a:avLst/>
              <a:gdLst/>
              <a:ahLst/>
              <a:cxnLst/>
              <a:rect l="l" t="t" r="r" b="b"/>
              <a:pathLst>
                <a:path w="4274726" h="185465">
                  <a:moveTo>
                    <a:pt x="0" y="0"/>
                  </a:moveTo>
                  <a:lnTo>
                    <a:pt x="4274726" y="0"/>
                  </a:lnTo>
                  <a:lnTo>
                    <a:pt x="4274726" y="185465"/>
                  </a:lnTo>
                  <a:lnTo>
                    <a:pt x="0" y="185465"/>
                  </a:lnTo>
                  <a:close/>
                </a:path>
              </a:pathLst>
            </a:custGeom>
            <a:gradFill rotWithShape="1">
              <a:gsLst>
                <a:gs pos="0">
                  <a:srgbClr val="08296C">
                    <a:alpha val="100000"/>
                  </a:srgbClr>
                </a:gs>
                <a:gs pos="50000">
                  <a:srgbClr val="2361A0">
                    <a:alpha val="100000"/>
                  </a:srgbClr>
                </a:gs>
                <a:gs pos="100000">
                  <a:srgbClr val="439BD4">
                    <a:alpha val="10000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</p:spPr>
          <p:txBody>
            <a:bodyPr/>
            <a:lstStyle/>
            <a:p>
              <a:endParaRPr lang="pt-BR"/>
            </a:p>
          </p:txBody>
        </p:sp>
        <p:sp>
          <p:nvSpPr>
            <p:cNvPr id="10" name="TextBox 10">
              <a:extLst>
                <a:ext uri="{FF2B5EF4-FFF2-40B4-BE49-F238E27FC236}">
                  <a16:creationId xmlns:a16="http://schemas.microsoft.com/office/drawing/2014/main" id="{F713FC5C-7EE9-86E7-B7F2-A0FC3BA70426}"/>
                </a:ext>
              </a:extLst>
            </p:cNvPr>
            <p:cNvSpPr txBox="1"/>
            <p:nvPr/>
          </p:nvSpPr>
          <p:spPr>
            <a:xfrm>
              <a:off x="0" y="-38100"/>
              <a:ext cx="4274726" cy="22356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5" name="Freeform 3">
            <a:extLst>
              <a:ext uri="{FF2B5EF4-FFF2-40B4-BE49-F238E27FC236}">
                <a16:creationId xmlns:a16="http://schemas.microsoft.com/office/drawing/2014/main" id="{FAE0FC33-C830-2E3C-6D33-2A693B55C026}"/>
              </a:ext>
            </a:extLst>
          </p:cNvPr>
          <p:cNvSpPr/>
          <p:nvPr/>
        </p:nvSpPr>
        <p:spPr>
          <a:xfrm>
            <a:off x="1026242" y="-12322"/>
            <a:ext cx="16230600" cy="520159"/>
          </a:xfrm>
          <a:custGeom>
            <a:avLst/>
            <a:gdLst/>
            <a:ahLst/>
            <a:cxnLst/>
            <a:rect l="l" t="t" r="r" b="b"/>
            <a:pathLst>
              <a:path w="4274726" h="853128">
                <a:moveTo>
                  <a:pt x="24327" y="0"/>
                </a:moveTo>
                <a:lnTo>
                  <a:pt x="4250399" y="0"/>
                </a:lnTo>
                <a:cubicBezTo>
                  <a:pt x="4263834" y="0"/>
                  <a:pt x="4274726" y="10891"/>
                  <a:pt x="4274726" y="24327"/>
                </a:cubicBezTo>
                <a:lnTo>
                  <a:pt x="4274726" y="828801"/>
                </a:lnTo>
                <a:cubicBezTo>
                  <a:pt x="4274726" y="842236"/>
                  <a:pt x="4263834" y="853128"/>
                  <a:pt x="4250399" y="853128"/>
                </a:cubicBezTo>
                <a:lnTo>
                  <a:pt x="24327" y="853128"/>
                </a:lnTo>
                <a:cubicBezTo>
                  <a:pt x="10891" y="853128"/>
                  <a:pt x="0" y="842236"/>
                  <a:pt x="0" y="828801"/>
                </a:cubicBezTo>
                <a:lnTo>
                  <a:pt x="0" y="24327"/>
                </a:lnTo>
                <a:cubicBezTo>
                  <a:pt x="0" y="10891"/>
                  <a:pt x="10891" y="0"/>
                  <a:pt x="24327" y="0"/>
                </a:cubicBezTo>
                <a:close/>
              </a:path>
            </a:pathLst>
          </a:custGeom>
          <a:gradFill rotWithShape="1">
            <a:gsLst>
              <a:gs pos="0">
                <a:srgbClr val="08296C">
                  <a:alpha val="100000"/>
                </a:srgbClr>
              </a:gs>
              <a:gs pos="50000">
                <a:srgbClr val="2361A0">
                  <a:alpha val="100000"/>
                </a:srgbClr>
              </a:gs>
              <a:gs pos="100000">
                <a:srgbClr val="439BD4">
                  <a:alpha val="100000"/>
                </a:srgbClr>
              </a:gs>
            </a:gsLst>
            <a:path path="circle">
              <a:fillToRect r="100000" b="100000"/>
            </a:path>
            <a:tileRect l="-100000" t="-100000"/>
          </a:gradFill>
        </p:spPr>
        <p:txBody>
          <a:bodyPr/>
          <a:lstStyle/>
          <a:p>
            <a:pPr algn="ctr"/>
            <a:r>
              <a:rPr lang="en-US" sz="3200" spc="-71" dirty="0">
                <a:solidFill>
                  <a:schemeClr val="bg1"/>
                </a:solidFill>
                <a:latin typeface="Poppins"/>
                <a:ea typeface="Poppins"/>
                <a:cs typeface="Poppins"/>
                <a:sym typeface="Poppins"/>
              </a:rPr>
              <a:t>Apresentação Plano Cafaz Família </a:t>
            </a:r>
          </a:p>
        </p:txBody>
      </p:sp>
      <p:pic>
        <p:nvPicPr>
          <p:cNvPr id="16" name="Imagem 15">
            <a:extLst>
              <a:ext uri="{FF2B5EF4-FFF2-40B4-BE49-F238E27FC236}">
                <a16:creationId xmlns:a16="http://schemas.microsoft.com/office/drawing/2014/main" id="{AEF11A77-AF0D-1118-7EA2-1DD538EDA7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1780" y="876300"/>
            <a:ext cx="16544439" cy="7640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189415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3E7185-D323-F316-7556-2937DD9D01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>
            <a:extLst>
              <a:ext uri="{FF2B5EF4-FFF2-40B4-BE49-F238E27FC236}">
                <a16:creationId xmlns:a16="http://schemas.microsoft.com/office/drawing/2014/main" id="{823F4C5C-CBB0-6417-43FB-8531E9B3011B}"/>
              </a:ext>
            </a:extLst>
          </p:cNvPr>
          <p:cNvGrpSpPr/>
          <p:nvPr/>
        </p:nvGrpSpPr>
        <p:grpSpPr>
          <a:xfrm>
            <a:off x="1028700" y="0"/>
            <a:ext cx="16230600" cy="507837"/>
            <a:chOff x="0" y="0"/>
            <a:chExt cx="4274726" cy="133751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8FF19246-4433-8F61-A69A-5D281D6AA7FA}"/>
                </a:ext>
              </a:extLst>
            </p:cNvPr>
            <p:cNvSpPr/>
            <p:nvPr/>
          </p:nvSpPr>
          <p:spPr>
            <a:xfrm>
              <a:off x="0" y="0"/>
              <a:ext cx="4274726" cy="133751"/>
            </a:xfrm>
            <a:custGeom>
              <a:avLst/>
              <a:gdLst/>
              <a:ahLst/>
              <a:cxnLst/>
              <a:rect l="l" t="t" r="r" b="b"/>
              <a:pathLst>
                <a:path w="4274726" h="133751">
                  <a:moveTo>
                    <a:pt x="954" y="0"/>
                  </a:moveTo>
                  <a:lnTo>
                    <a:pt x="4273772" y="0"/>
                  </a:lnTo>
                  <a:cubicBezTo>
                    <a:pt x="4274299" y="0"/>
                    <a:pt x="4274726" y="427"/>
                    <a:pt x="4274726" y="954"/>
                  </a:cubicBezTo>
                  <a:lnTo>
                    <a:pt x="4274726" y="132797"/>
                  </a:lnTo>
                  <a:cubicBezTo>
                    <a:pt x="4274726" y="133050"/>
                    <a:pt x="4274626" y="133293"/>
                    <a:pt x="4274446" y="133472"/>
                  </a:cubicBezTo>
                  <a:cubicBezTo>
                    <a:pt x="4274267" y="133651"/>
                    <a:pt x="4274025" y="133751"/>
                    <a:pt x="4273772" y="133751"/>
                  </a:cubicBezTo>
                  <a:lnTo>
                    <a:pt x="954" y="133751"/>
                  </a:lnTo>
                  <a:cubicBezTo>
                    <a:pt x="427" y="133751"/>
                    <a:pt x="0" y="133324"/>
                    <a:pt x="0" y="132797"/>
                  </a:cubicBezTo>
                  <a:lnTo>
                    <a:pt x="0" y="954"/>
                  </a:lnTo>
                  <a:cubicBezTo>
                    <a:pt x="0" y="701"/>
                    <a:pt x="101" y="458"/>
                    <a:pt x="279" y="279"/>
                  </a:cubicBezTo>
                  <a:cubicBezTo>
                    <a:pt x="458" y="101"/>
                    <a:pt x="701" y="0"/>
                    <a:pt x="954" y="0"/>
                  </a:cubicBezTo>
                  <a:close/>
                </a:path>
              </a:pathLst>
            </a:custGeom>
            <a:solidFill>
              <a:srgbClr val="439BD4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7" name="TextBox 7">
              <a:extLst>
                <a:ext uri="{FF2B5EF4-FFF2-40B4-BE49-F238E27FC236}">
                  <a16:creationId xmlns:a16="http://schemas.microsoft.com/office/drawing/2014/main" id="{BEE38142-B107-5C53-8CA2-5BCB4A411B93}"/>
                </a:ext>
              </a:extLst>
            </p:cNvPr>
            <p:cNvSpPr txBox="1"/>
            <p:nvPr/>
          </p:nvSpPr>
          <p:spPr>
            <a:xfrm>
              <a:off x="0" y="-38100"/>
              <a:ext cx="4274726" cy="17185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8" name="Group 8">
            <a:extLst>
              <a:ext uri="{FF2B5EF4-FFF2-40B4-BE49-F238E27FC236}">
                <a16:creationId xmlns:a16="http://schemas.microsoft.com/office/drawing/2014/main" id="{138188A4-1355-69A4-6FB0-BFBF364E75E0}"/>
              </a:ext>
            </a:extLst>
          </p:cNvPr>
          <p:cNvGrpSpPr/>
          <p:nvPr/>
        </p:nvGrpSpPr>
        <p:grpSpPr>
          <a:xfrm>
            <a:off x="1028700" y="9592089"/>
            <a:ext cx="16230600" cy="704187"/>
            <a:chOff x="0" y="0"/>
            <a:chExt cx="4274726" cy="185465"/>
          </a:xfrm>
        </p:grpSpPr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0E53DEB0-0DB7-8017-83F5-EF04508607C3}"/>
                </a:ext>
              </a:extLst>
            </p:cNvPr>
            <p:cNvSpPr/>
            <p:nvPr/>
          </p:nvSpPr>
          <p:spPr>
            <a:xfrm>
              <a:off x="0" y="0"/>
              <a:ext cx="4274726" cy="185465"/>
            </a:xfrm>
            <a:custGeom>
              <a:avLst/>
              <a:gdLst/>
              <a:ahLst/>
              <a:cxnLst/>
              <a:rect l="l" t="t" r="r" b="b"/>
              <a:pathLst>
                <a:path w="4274726" h="185465">
                  <a:moveTo>
                    <a:pt x="0" y="0"/>
                  </a:moveTo>
                  <a:lnTo>
                    <a:pt x="4274726" y="0"/>
                  </a:lnTo>
                  <a:lnTo>
                    <a:pt x="4274726" y="185465"/>
                  </a:lnTo>
                  <a:lnTo>
                    <a:pt x="0" y="185465"/>
                  </a:lnTo>
                  <a:close/>
                </a:path>
              </a:pathLst>
            </a:custGeom>
            <a:gradFill rotWithShape="1">
              <a:gsLst>
                <a:gs pos="0">
                  <a:srgbClr val="08296C">
                    <a:alpha val="100000"/>
                  </a:srgbClr>
                </a:gs>
                <a:gs pos="50000">
                  <a:srgbClr val="2361A0">
                    <a:alpha val="100000"/>
                  </a:srgbClr>
                </a:gs>
                <a:gs pos="100000">
                  <a:srgbClr val="439BD4">
                    <a:alpha val="10000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</p:spPr>
          <p:txBody>
            <a:bodyPr/>
            <a:lstStyle/>
            <a:p>
              <a:endParaRPr lang="pt-BR"/>
            </a:p>
          </p:txBody>
        </p:sp>
        <p:sp>
          <p:nvSpPr>
            <p:cNvPr id="10" name="TextBox 10">
              <a:extLst>
                <a:ext uri="{FF2B5EF4-FFF2-40B4-BE49-F238E27FC236}">
                  <a16:creationId xmlns:a16="http://schemas.microsoft.com/office/drawing/2014/main" id="{A34A7AE4-5780-15CB-5931-DB012C19D230}"/>
                </a:ext>
              </a:extLst>
            </p:cNvPr>
            <p:cNvSpPr txBox="1"/>
            <p:nvPr/>
          </p:nvSpPr>
          <p:spPr>
            <a:xfrm>
              <a:off x="0" y="-38100"/>
              <a:ext cx="4274726" cy="22356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5" name="Freeform 3">
            <a:extLst>
              <a:ext uri="{FF2B5EF4-FFF2-40B4-BE49-F238E27FC236}">
                <a16:creationId xmlns:a16="http://schemas.microsoft.com/office/drawing/2014/main" id="{C0690B3A-8712-718F-29AF-3172E56D0C40}"/>
              </a:ext>
            </a:extLst>
          </p:cNvPr>
          <p:cNvSpPr/>
          <p:nvPr/>
        </p:nvSpPr>
        <p:spPr>
          <a:xfrm>
            <a:off x="1026242" y="-12322"/>
            <a:ext cx="16230600" cy="520159"/>
          </a:xfrm>
          <a:custGeom>
            <a:avLst/>
            <a:gdLst/>
            <a:ahLst/>
            <a:cxnLst/>
            <a:rect l="l" t="t" r="r" b="b"/>
            <a:pathLst>
              <a:path w="4274726" h="853128">
                <a:moveTo>
                  <a:pt x="24327" y="0"/>
                </a:moveTo>
                <a:lnTo>
                  <a:pt x="4250399" y="0"/>
                </a:lnTo>
                <a:cubicBezTo>
                  <a:pt x="4263834" y="0"/>
                  <a:pt x="4274726" y="10891"/>
                  <a:pt x="4274726" y="24327"/>
                </a:cubicBezTo>
                <a:lnTo>
                  <a:pt x="4274726" y="828801"/>
                </a:lnTo>
                <a:cubicBezTo>
                  <a:pt x="4274726" y="842236"/>
                  <a:pt x="4263834" y="853128"/>
                  <a:pt x="4250399" y="853128"/>
                </a:cubicBezTo>
                <a:lnTo>
                  <a:pt x="24327" y="853128"/>
                </a:lnTo>
                <a:cubicBezTo>
                  <a:pt x="10891" y="853128"/>
                  <a:pt x="0" y="842236"/>
                  <a:pt x="0" y="828801"/>
                </a:cubicBezTo>
                <a:lnTo>
                  <a:pt x="0" y="24327"/>
                </a:lnTo>
                <a:cubicBezTo>
                  <a:pt x="0" y="10891"/>
                  <a:pt x="10891" y="0"/>
                  <a:pt x="24327" y="0"/>
                </a:cubicBezTo>
                <a:close/>
              </a:path>
            </a:pathLst>
          </a:custGeom>
          <a:gradFill rotWithShape="1">
            <a:gsLst>
              <a:gs pos="0">
                <a:srgbClr val="08296C">
                  <a:alpha val="100000"/>
                </a:srgbClr>
              </a:gs>
              <a:gs pos="50000">
                <a:srgbClr val="2361A0">
                  <a:alpha val="100000"/>
                </a:srgbClr>
              </a:gs>
              <a:gs pos="100000">
                <a:srgbClr val="439BD4">
                  <a:alpha val="100000"/>
                </a:srgbClr>
              </a:gs>
            </a:gsLst>
            <a:path path="circle">
              <a:fillToRect r="100000" b="100000"/>
            </a:path>
            <a:tileRect l="-100000" t="-100000"/>
          </a:gradFill>
        </p:spPr>
        <p:txBody>
          <a:bodyPr/>
          <a:lstStyle/>
          <a:p>
            <a:pPr algn="ctr"/>
            <a:r>
              <a:rPr lang="en-US" sz="3200" spc="-71" dirty="0">
                <a:solidFill>
                  <a:schemeClr val="bg1"/>
                </a:solidFill>
                <a:latin typeface="Poppins"/>
                <a:ea typeface="Poppins"/>
                <a:cs typeface="Poppins"/>
                <a:sym typeface="Poppins"/>
              </a:rPr>
              <a:t>Apresentação Plano Cafaz Família 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EE5FFDE6-B51D-EFB0-7F21-9A2279696446}"/>
              </a:ext>
            </a:extLst>
          </p:cNvPr>
          <p:cNvSpPr txBox="1"/>
          <p:nvPr/>
        </p:nvSpPr>
        <p:spPr>
          <a:xfrm>
            <a:off x="1026242" y="676743"/>
            <a:ext cx="15925800" cy="116339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6000" dirty="0"/>
              <a:t>COPARTICIPAÇÃO</a:t>
            </a:r>
          </a:p>
          <a:p>
            <a:pPr algn="ctr"/>
            <a:endParaRPr lang="pt-BR" sz="1000" dirty="0"/>
          </a:p>
          <a:p>
            <a:r>
              <a:rPr lang="pt-BR" sz="4000" dirty="0"/>
              <a:t>O CAFAZ Família adotará mecanismo de coparticipação, observadas as seguintes regras:</a:t>
            </a:r>
          </a:p>
          <a:p>
            <a:endParaRPr lang="pt-BR" sz="4000" dirty="0"/>
          </a:p>
          <a:p>
            <a:r>
              <a:rPr lang="pt-BR" sz="4000" dirty="0"/>
              <a:t>I – Regra geral: será aplicada coparticipação de 20% (vinte por cento);</a:t>
            </a:r>
          </a:p>
          <a:p>
            <a:endParaRPr lang="pt-BR" sz="4000" dirty="0"/>
          </a:p>
          <a:p>
            <a:r>
              <a:rPr lang="pt-BR" sz="4000" dirty="0"/>
              <a:t>II – Internação psiquiátrica e para tratamento de dependência química: será aplicada coparticipação de 50% (cinquenta por cento) sobre o valor do custo total da internação, a partir do 30º (trigésimo) dia de internação anual, observado o limite específico de até 4 (quatro) cotas;</a:t>
            </a:r>
          </a:p>
          <a:p>
            <a:endParaRPr lang="pt-BR" sz="4000" dirty="0"/>
          </a:p>
          <a:p>
            <a:r>
              <a:rPr lang="pt-BR" sz="4000" dirty="0"/>
              <a:t>III – Não haverá cobrança de coparticipação nas demais internações; </a:t>
            </a:r>
          </a:p>
          <a:p>
            <a:endParaRPr lang="pt-BR" sz="4000" dirty="0"/>
          </a:p>
          <a:p>
            <a:endParaRPr lang="pt-BR" sz="4000" dirty="0"/>
          </a:p>
          <a:p>
            <a:endParaRPr lang="pt-BR" sz="4000" dirty="0"/>
          </a:p>
          <a:p>
            <a:endParaRPr lang="pt-BR" sz="4000" dirty="0"/>
          </a:p>
          <a:p>
            <a:endParaRPr lang="pt-BR" sz="4000" dirty="0"/>
          </a:p>
          <a:p>
            <a:endParaRPr lang="pt-BR" sz="4000" dirty="0"/>
          </a:p>
        </p:txBody>
      </p:sp>
    </p:spTree>
    <p:extLst>
      <p:ext uri="{BB962C8B-B14F-4D97-AF65-F5344CB8AC3E}">
        <p14:creationId xmlns:p14="http://schemas.microsoft.com/office/powerpoint/2010/main" val="219500856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8BE225-44E2-7A53-0903-EACA2C8CAD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m 15">
            <a:extLst>
              <a:ext uri="{FF2B5EF4-FFF2-40B4-BE49-F238E27FC236}">
                <a16:creationId xmlns:a16="http://schemas.microsoft.com/office/drawing/2014/main" id="{11B293CF-C6F0-4559-2AF7-B37A070ECB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3747" y="0"/>
            <a:ext cx="16353095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625805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C96850-6E0C-301C-982F-EACC635BC3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>
            <a:extLst>
              <a:ext uri="{FF2B5EF4-FFF2-40B4-BE49-F238E27FC236}">
                <a16:creationId xmlns:a16="http://schemas.microsoft.com/office/drawing/2014/main" id="{DF4C31CF-DEC6-9DCB-89B7-38CFA159531C}"/>
              </a:ext>
            </a:extLst>
          </p:cNvPr>
          <p:cNvGrpSpPr/>
          <p:nvPr/>
        </p:nvGrpSpPr>
        <p:grpSpPr>
          <a:xfrm>
            <a:off x="1028700" y="0"/>
            <a:ext cx="16230600" cy="507837"/>
            <a:chOff x="0" y="0"/>
            <a:chExt cx="4274726" cy="133751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B496393A-DBEC-C00B-3AE4-F67FE2748D96}"/>
                </a:ext>
              </a:extLst>
            </p:cNvPr>
            <p:cNvSpPr/>
            <p:nvPr/>
          </p:nvSpPr>
          <p:spPr>
            <a:xfrm>
              <a:off x="0" y="0"/>
              <a:ext cx="4274726" cy="133751"/>
            </a:xfrm>
            <a:custGeom>
              <a:avLst/>
              <a:gdLst/>
              <a:ahLst/>
              <a:cxnLst/>
              <a:rect l="l" t="t" r="r" b="b"/>
              <a:pathLst>
                <a:path w="4274726" h="133751">
                  <a:moveTo>
                    <a:pt x="954" y="0"/>
                  </a:moveTo>
                  <a:lnTo>
                    <a:pt x="4273772" y="0"/>
                  </a:lnTo>
                  <a:cubicBezTo>
                    <a:pt x="4274299" y="0"/>
                    <a:pt x="4274726" y="427"/>
                    <a:pt x="4274726" y="954"/>
                  </a:cubicBezTo>
                  <a:lnTo>
                    <a:pt x="4274726" y="132797"/>
                  </a:lnTo>
                  <a:cubicBezTo>
                    <a:pt x="4274726" y="133050"/>
                    <a:pt x="4274626" y="133293"/>
                    <a:pt x="4274446" y="133472"/>
                  </a:cubicBezTo>
                  <a:cubicBezTo>
                    <a:pt x="4274267" y="133651"/>
                    <a:pt x="4274025" y="133751"/>
                    <a:pt x="4273772" y="133751"/>
                  </a:cubicBezTo>
                  <a:lnTo>
                    <a:pt x="954" y="133751"/>
                  </a:lnTo>
                  <a:cubicBezTo>
                    <a:pt x="427" y="133751"/>
                    <a:pt x="0" y="133324"/>
                    <a:pt x="0" y="132797"/>
                  </a:cubicBezTo>
                  <a:lnTo>
                    <a:pt x="0" y="954"/>
                  </a:lnTo>
                  <a:cubicBezTo>
                    <a:pt x="0" y="701"/>
                    <a:pt x="101" y="458"/>
                    <a:pt x="279" y="279"/>
                  </a:cubicBezTo>
                  <a:cubicBezTo>
                    <a:pt x="458" y="101"/>
                    <a:pt x="701" y="0"/>
                    <a:pt x="954" y="0"/>
                  </a:cubicBezTo>
                  <a:close/>
                </a:path>
              </a:pathLst>
            </a:custGeom>
            <a:solidFill>
              <a:srgbClr val="439BD4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7" name="TextBox 7">
              <a:extLst>
                <a:ext uri="{FF2B5EF4-FFF2-40B4-BE49-F238E27FC236}">
                  <a16:creationId xmlns:a16="http://schemas.microsoft.com/office/drawing/2014/main" id="{8A506F3A-9BD4-F55C-6E81-CA4F04EE56E0}"/>
                </a:ext>
              </a:extLst>
            </p:cNvPr>
            <p:cNvSpPr txBox="1"/>
            <p:nvPr/>
          </p:nvSpPr>
          <p:spPr>
            <a:xfrm>
              <a:off x="0" y="-38100"/>
              <a:ext cx="4274726" cy="17185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8" name="Group 8">
            <a:extLst>
              <a:ext uri="{FF2B5EF4-FFF2-40B4-BE49-F238E27FC236}">
                <a16:creationId xmlns:a16="http://schemas.microsoft.com/office/drawing/2014/main" id="{88502974-9BF6-B931-F4C3-DA3C8CC051F6}"/>
              </a:ext>
            </a:extLst>
          </p:cNvPr>
          <p:cNvGrpSpPr/>
          <p:nvPr/>
        </p:nvGrpSpPr>
        <p:grpSpPr>
          <a:xfrm>
            <a:off x="1028700" y="9592089"/>
            <a:ext cx="16230600" cy="704187"/>
            <a:chOff x="0" y="0"/>
            <a:chExt cx="4274726" cy="185465"/>
          </a:xfrm>
        </p:grpSpPr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BB7DC77D-6352-A404-50B9-50DF2BF4E67C}"/>
                </a:ext>
              </a:extLst>
            </p:cNvPr>
            <p:cNvSpPr/>
            <p:nvPr/>
          </p:nvSpPr>
          <p:spPr>
            <a:xfrm>
              <a:off x="0" y="0"/>
              <a:ext cx="4274726" cy="185465"/>
            </a:xfrm>
            <a:custGeom>
              <a:avLst/>
              <a:gdLst/>
              <a:ahLst/>
              <a:cxnLst/>
              <a:rect l="l" t="t" r="r" b="b"/>
              <a:pathLst>
                <a:path w="4274726" h="185465">
                  <a:moveTo>
                    <a:pt x="0" y="0"/>
                  </a:moveTo>
                  <a:lnTo>
                    <a:pt x="4274726" y="0"/>
                  </a:lnTo>
                  <a:lnTo>
                    <a:pt x="4274726" y="185465"/>
                  </a:lnTo>
                  <a:lnTo>
                    <a:pt x="0" y="185465"/>
                  </a:lnTo>
                  <a:close/>
                </a:path>
              </a:pathLst>
            </a:custGeom>
            <a:gradFill rotWithShape="1">
              <a:gsLst>
                <a:gs pos="0">
                  <a:srgbClr val="08296C">
                    <a:alpha val="100000"/>
                  </a:srgbClr>
                </a:gs>
                <a:gs pos="50000">
                  <a:srgbClr val="2361A0">
                    <a:alpha val="100000"/>
                  </a:srgbClr>
                </a:gs>
                <a:gs pos="100000">
                  <a:srgbClr val="439BD4">
                    <a:alpha val="10000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</p:spPr>
          <p:txBody>
            <a:bodyPr/>
            <a:lstStyle/>
            <a:p>
              <a:endParaRPr lang="pt-BR"/>
            </a:p>
          </p:txBody>
        </p:sp>
        <p:sp>
          <p:nvSpPr>
            <p:cNvPr id="10" name="TextBox 10">
              <a:extLst>
                <a:ext uri="{FF2B5EF4-FFF2-40B4-BE49-F238E27FC236}">
                  <a16:creationId xmlns:a16="http://schemas.microsoft.com/office/drawing/2014/main" id="{4E019114-79AD-D241-220A-A8EC9359D297}"/>
                </a:ext>
              </a:extLst>
            </p:cNvPr>
            <p:cNvSpPr txBox="1"/>
            <p:nvPr/>
          </p:nvSpPr>
          <p:spPr>
            <a:xfrm>
              <a:off x="0" y="-38100"/>
              <a:ext cx="4274726" cy="22356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2" name="CaixaDeTexto 1">
            <a:extLst>
              <a:ext uri="{FF2B5EF4-FFF2-40B4-BE49-F238E27FC236}">
                <a16:creationId xmlns:a16="http://schemas.microsoft.com/office/drawing/2014/main" id="{9EC170E7-BF33-0B0B-01D2-DB97935E415C}"/>
              </a:ext>
            </a:extLst>
          </p:cNvPr>
          <p:cNvSpPr txBox="1"/>
          <p:nvPr/>
        </p:nvSpPr>
        <p:spPr>
          <a:xfrm>
            <a:off x="1143000" y="668186"/>
            <a:ext cx="16002000" cy="68634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b="1" dirty="0"/>
              <a:t>Atenção Primária à Saúde – APS</a:t>
            </a:r>
          </a:p>
          <a:p>
            <a:endParaRPr lang="pt-BR" sz="4000" b="1" dirty="0"/>
          </a:p>
          <a:p>
            <a:r>
              <a:rPr lang="pt-BR" sz="4000" dirty="0"/>
              <a:t>O </a:t>
            </a:r>
            <a:r>
              <a:rPr lang="pt-BR" sz="4000" b="1" dirty="0"/>
              <a:t>CAFAZ Família contará com modelo de Atenção Primária à Saúde – APS</a:t>
            </a:r>
            <a:r>
              <a:rPr lang="pt-BR" sz="4000" dirty="0"/>
              <a:t>, como estratégia de organização e coordenação do cuidado dos beneficiários, com foco na </a:t>
            </a:r>
            <a:r>
              <a:rPr lang="pt-BR" sz="4000" b="1" dirty="0"/>
              <a:t>promoção da saúde, prevenção de doenças, acompanhamento contínuo e orientação da jornada assistencial</a:t>
            </a:r>
            <a:r>
              <a:rPr lang="pt-BR" sz="4000" dirty="0"/>
              <a:t>.</a:t>
            </a:r>
          </a:p>
          <a:p>
            <a:endParaRPr lang="pt-BR" sz="4000" dirty="0"/>
          </a:p>
          <a:p>
            <a:r>
              <a:rPr lang="pt-BR" sz="4000" dirty="0"/>
              <a:t>A APS atuará como referência para o acompanhamento da saúde do beneficiário, promovendo, sempre que pertinente, o </a:t>
            </a:r>
            <a:r>
              <a:rPr lang="pt-BR" sz="4000" b="1" dirty="0"/>
              <a:t>direcionamento e a integração do cuidado com os demais níveis de atenção e serviços da rede assistencial do CAFAZ Família</a:t>
            </a:r>
            <a:r>
              <a:rPr lang="pt-BR" sz="4000" dirty="0"/>
              <a:t>.</a:t>
            </a:r>
          </a:p>
        </p:txBody>
      </p:sp>
      <p:sp>
        <p:nvSpPr>
          <p:cNvPr id="15" name="Freeform 3">
            <a:extLst>
              <a:ext uri="{FF2B5EF4-FFF2-40B4-BE49-F238E27FC236}">
                <a16:creationId xmlns:a16="http://schemas.microsoft.com/office/drawing/2014/main" id="{80A03F0D-1D46-A287-327E-614C8AC9DA34}"/>
              </a:ext>
            </a:extLst>
          </p:cNvPr>
          <p:cNvSpPr/>
          <p:nvPr/>
        </p:nvSpPr>
        <p:spPr>
          <a:xfrm>
            <a:off x="1026242" y="-12322"/>
            <a:ext cx="16230600" cy="520159"/>
          </a:xfrm>
          <a:custGeom>
            <a:avLst/>
            <a:gdLst/>
            <a:ahLst/>
            <a:cxnLst/>
            <a:rect l="l" t="t" r="r" b="b"/>
            <a:pathLst>
              <a:path w="4274726" h="853128">
                <a:moveTo>
                  <a:pt x="24327" y="0"/>
                </a:moveTo>
                <a:lnTo>
                  <a:pt x="4250399" y="0"/>
                </a:lnTo>
                <a:cubicBezTo>
                  <a:pt x="4263834" y="0"/>
                  <a:pt x="4274726" y="10891"/>
                  <a:pt x="4274726" y="24327"/>
                </a:cubicBezTo>
                <a:lnTo>
                  <a:pt x="4274726" y="828801"/>
                </a:lnTo>
                <a:cubicBezTo>
                  <a:pt x="4274726" y="842236"/>
                  <a:pt x="4263834" y="853128"/>
                  <a:pt x="4250399" y="853128"/>
                </a:cubicBezTo>
                <a:lnTo>
                  <a:pt x="24327" y="853128"/>
                </a:lnTo>
                <a:cubicBezTo>
                  <a:pt x="10891" y="853128"/>
                  <a:pt x="0" y="842236"/>
                  <a:pt x="0" y="828801"/>
                </a:cubicBezTo>
                <a:lnTo>
                  <a:pt x="0" y="24327"/>
                </a:lnTo>
                <a:cubicBezTo>
                  <a:pt x="0" y="10891"/>
                  <a:pt x="10891" y="0"/>
                  <a:pt x="24327" y="0"/>
                </a:cubicBezTo>
                <a:close/>
              </a:path>
            </a:pathLst>
          </a:custGeom>
          <a:gradFill rotWithShape="1">
            <a:gsLst>
              <a:gs pos="0">
                <a:srgbClr val="08296C">
                  <a:alpha val="100000"/>
                </a:srgbClr>
              </a:gs>
              <a:gs pos="50000">
                <a:srgbClr val="2361A0">
                  <a:alpha val="100000"/>
                </a:srgbClr>
              </a:gs>
              <a:gs pos="100000">
                <a:srgbClr val="439BD4">
                  <a:alpha val="100000"/>
                </a:srgbClr>
              </a:gs>
            </a:gsLst>
            <a:path path="circle">
              <a:fillToRect r="100000" b="100000"/>
            </a:path>
            <a:tileRect l="-100000" t="-100000"/>
          </a:gradFill>
        </p:spPr>
        <p:txBody>
          <a:bodyPr/>
          <a:lstStyle/>
          <a:p>
            <a:pPr algn="ctr"/>
            <a:r>
              <a:rPr lang="en-US" sz="3200" spc="-71" dirty="0">
                <a:solidFill>
                  <a:schemeClr val="bg1"/>
                </a:solidFill>
                <a:latin typeface="Poppins"/>
                <a:ea typeface="Poppins"/>
                <a:cs typeface="Poppins"/>
                <a:sym typeface="Poppins"/>
              </a:rPr>
              <a:t>Apresentação Plano Cafaz Família</a:t>
            </a:r>
          </a:p>
        </p:txBody>
      </p:sp>
    </p:spTree>
    <p:extLst>
      <p:ext uri="{BB962C8B-B14F-4D97-AF65-F5344CB8AC3E}">
        <p14:creationId xmlns:p14="http://schemas.microsoft.com/office/powerpoint/2010/main" val="73192226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D16853-4020-D9C8-A489-DF65CD430C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>
            <a:extLst>
              <a:ext uri="{FF2B5EF4-FFF2-40B4-BE49-F238E27FC236}">
                <a16:creationId xmlns:a16="http://schemas.microsoft.com/office/drawing/2014/main" id="{431C3977-0D0A-C062-DFB2-DCD6FD484948}"/>
              </a:ext>
            </a:extLst>
          </p:cNvPr>
          <p:cNvGrpSpPr/>
          <p:nvPr/>
        </p:nvGrpSpPr>
        <p:grpSpPr>
          <a:xfrm>
            <a:off x="1028700" y="0"/>
            <a:ext cx="16230600" cy="507837"/>
            <a:chOff x="0" y="0"/>
            <a:chExt cx="4274726" cy="133751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CBF7A9E8-3FE5-8626-78DE-0BA7532AFFDF}"/>
                </a:ext>
              </a:extLst>
            </p:cNvPr>
            <p:cNvSpPr/>
            <p:nvPr/>
          </p:nvSpPr>
          <p:spPr>
            <a:xfrm>
              <a:off x="0" y="0"/>
              <a:ext cx="4274726" cy="133751"/>
            </a:xfrm>
            <a:custGeom>
              <a:avLst/>
              <a:gdLst/>
              <a:ahLst/>
              <a:cxnLst/>
              <a:rect l="l" t="t" r="r" b="b"/>
              <a:pathLst>
                <a:path w="4274726" h="133751">
                  <a:moveTo>
                    <a:pt x="954" y="0"/>
                  </a:moveTo>
                  <a:lnTo>
                    <a:pt x="4273772" y="0"/>
                  </a:lnTo>
                  <a:cubicBezTo>
                    <a:pt x="4274299" y="0"/>
                    <a:pt x="4274726" y="427"/>
                    <a:pt x="4274726" y="954"/>
                  </a:cubicBezTo>
                  <a:lnTo>
                    <a:pt x="4274726" y="132797"/>
                  </a:lnTo>
                  <a:cubicBezTo>
                    <a:pt x="4274726" y="133050"/>
                    <a:pt x="4274626" y="133293"/>
                    <a:pt x="4274446" y="133472"/>
                  </a:cubicBezTo>
                  <a:cubicBezTo>
                    <a:pt x="4274267" y="133651"/>
                    <a:pt x="4274025" y="133751"/>
                    <a:pt x="4273772" y="133751"/>
                  </a:cubicBezTo>
                  <a:lnTo>
                    <a:pt x="954" y="133751"/>
                  </a:lnTo>
                  <a:cubicBezTo>
                    <a:pt x="427" y="133751"/>
                    <a:pt x="0" y="133324"/>
                    <a:pt x="0" y="132797"/>
                  </a:cubicBezTo>
                  <a:lnTo>
                    <a:pt x="0" y="954"/>
                  </a:lnTo>
                  <a:cubicBezTo>
                    <a:pt x="0" y="701"/>
                    <a:pt x="101" y="458"/>
                    <a:pt x="279" y="279"/>
                  </a:cubicBezTo>
                  <a:cubicBezTo>
                    <a:pt x="458" y="101"/>
                    <a:pt x="701" y="0"/>
                    <a:pt x="954" y="0"/>
                  </a:cubicBezTo>
                  <a:close/>
                </a:path>
              </a:pathLst>
            </a:custGeom>
            <a:solidFill>
              <a:srgbClr val="439BD4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7" name="TextBox 7">
              <a:extLst>
                <a:ext uri="{FF2B5EF4-FFF2-40B4-BE49-F238E27FC236}">
                  <a16:creationId xmlns:a16="http://schemas.microsoft.com/office/drawing/2014/main" id="{C38BB9A9-3EF3-3C94-33E8-6E04CD5331C4}"/>
                </a:ext>
              </a:extLst>
            </p:cNvPr>
            <p:cNvSpPr txBox="1"/>
            <p:nvPr/>
          </p:nvSpPr>
          <p:spPr>
            <a:xfrm>
              <a:off x="0" y="-38100"/>
              <a:ext cx="4274726" cy="17185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5" name="Freeform 3">
            <a:extLst>
              <a:ext uri="{FF2B5EF4-FFF2-40B4-BE49-F238E27FC236}">
                <a16:creationId xmlns:a16="http://schemas.microsoft.com/office/drawing/2014/main" id="{6929CEA1-422B-717C-99A1-23CBE58FF255}"/>
              </a:ext>
            </a:extLst>
          </p:cNvPr>
          <p:cNvSpPr/>
          <p:nvPr/>
        </p:nvSpPr>
        <p:spPr>
          <a:xfrm>
            <a:off x="1026242" y="-12322"/>
            <a:ext cx="16230600" cy="520159"/>
          </a:xfrm>
          <a:custGeom>
            <a:avLst/>
            <a:gdLst/>
            <a:ahLst/>
            <a:cxnLst/>
            <a:rect l="l" t="t" r="r" b="b"/>
            <a:pathLst>
              <a:path w="4274726" h="853128">
                <a:moveTo>
                  <a:pt x="24327" y="0"/>
                </a:moveTo>
                <a:lnTo>
                  <a:pt x="4250399" y="0"/>
                </a:lnTo>
                <a:cubicBezTo>
                  <a:pt x="4263834" y="0"/>
                  <a:pt x="4274726" y="10891"/>
                  <a:pt x="4274726" y="24327"/>
                </a:cubicBezTo>
                <a:lnTo>
                  <a:pt x="4274726" y="828801"/>
                </a:lnTo>
                <a:cubicBezTo>
                  <a:pt x="4274726" y="842236"/>
                  <a:pt x="4263834" y="853128"/>
                  <a:pt x="4250399" y="853128"/>
                </a:cubicBezTo>
                <a:lnTo>
                  <a:pt x="24327" y="853128"/>
                </a:lnTo>
                <a:cubicBezTo>
                  <a:pt x="10891" y="853128"/>
                  <a:pt x="0" y="842236"/>
                  <a:pt x="0" y="828801"/>
                </a:cubicBezTo>
                <a:lnTo>
                  <a:pt x="0" y="24327"/>
                </a:lnTo>
                <a:cubicBezTo>
                  <a:pt x="0" y="10891"/>
                  <a:pt x="10891" y="0"/>
                  <a:pt x="24327" y="0"/>
                </a:cubicBezTo>
                <a:close/>
              </a:path>
            </a:pathLst>
          </a:custGeom>
          <a:gradFill rotWithShape="1">
            <a:gsLst>
              <a:gs pos="0">
                <a:srgbClr val="08296C">
                  <a:alpha val="100000"/>
                </a:srgbClr>
              </a:gs>
              <a:gs pos="50000">
                <a:srgbClr val="2361A0">
                  <a:alpha val="100000"/>
                </a:srgbClr>
              </a:gs>
              <a:gs pos="100000">
                <a:srgbClr val="439BD4">
                  <a:alpha val="100000"/>
                </a:srgbClr>
              </a:gs>
            </a:gsLst>
            <a:path path="circle">
              <a:fillToRect r="100000" b="100000"/>
            </a:path>
            <a:tileRect l="-100000" t="-100000"/>
          </a:gradFill>
        </p:spPr>
        <p:txBody>
          <a:bodyPr/>
          <a:lstStyle/>
          <a:p>
            <a:pPr algn="ctr"/>
            <a:r>
              <a:rPr lang="en-US" sz="3200" spc="-71" dirty="0">
                <a:solidFill>
                  <a:schemeClr val="bg1"/>
                </a:solidFill>
                <a:latin typeface="Poppins"/>
                <a:ea typeface="Poppins"/>
                <a:cs typeface="Poppins"/>
                <a:sym typeface="Poppins"/>
              </a:rPr>
              <a:t>Apresentação Plano Cafaz Família </a:t>
            </a:r>
          </a:p>
        </p:txBody>
      </p:sp>
      <p:pic>
        <p:nvPicPr>
          <p:cNvPr id="17" name="Imagem 16">
            <a:extLst>
              <a:ext uri="{FF2B5EF4-FFF2-40B4-BE49-F238E27FC236}">
                <a16:creationId xmlns:a16="http://schemas.microsoft.com/office/drawing/2014/main" id="{E0B4D4C9-BD0E-7B88-4C1D-3BD1A96E19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7600" y="621126"/>
            <a:ext cx="10421426" cy="96345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876705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2DB45E-5CBE-BF5E-B051-11614E225E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>
            <a:extLst>
              <a:ext uri="{FF2B5EF4-FFF2-40B4-BE49-F238E27FC236}">
                <a16:creationId xmlns:a16="http://schemas.microsoft.com/office/drawing/2014/main" id="{3588F494-E4B8-6B55-DBD5-04796620AE14}"/>
              </a:ext>
            </a:extLst>
          </p:cNvPr>
          <p:cNvGrpSpPr/>
          <p:nvPr/>
        </p:nvGrpSpPr>
        <p:grpSpPr>
          <a:xfrm>
            <a:off x="1028700" y="0"/>
            <a:ext cx="16230600" cy="507837"/>
            <a:chOff x="0" y="0"/>
            <a:chExt cx="4274726" cy="133751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5F810963-1F5C-9B95-C9B3-FA92FD49E2D3}"/>
                </a:ext>
              </a:extLst>
            </p:cNvPr>
            <p:cNvSpPr/>
            <p:nvPr/>
          </p:nvSpPr>
          <p:spPr>
            <a:xfrm>
              <a:off x="0" y="0"/>
              <a:ext cx="4274726" cy="133751"/>
            </a:xfrm>
            <a:custGeom>
              <a:avLst/>
              <a:gdLst/>
              <a:ahLst/>
              <a:cxnLst/>
              <a:rect l="l" t="t" r="r" b="b"/>
              <a:pathLst>
                <a:path w="4274726" h="133751">
                  <a:moveTo>
                    <a:pt x="954" y="0"/>
                  </a:moveTo>
                  <a:lnTo>
                    <a:pt x="4273772" y="0"/>
                  </a:lnTo>
                  <a:cubicBezTo>
                    <a:pt x="4274299" y="0"/>
                    <a:pt x="4274726" y="427"/>
                    <a:pt x="4274726" y="954"/>
                  </a:cubicBezTo>
                  <a:lnTo>
                    <a:pt x="4274726" y="132797"/>
                  </a:lnTo>
                  <a:cubicBezTo>
                    <a:pt x="4274726" y="133050"/>
                    <a:pt x="4274626" y="133293"/>
                    <a:pt x="4274446" y="133472"/>
                  </a:cubicBezTo>
                  <a:cubicBezTo>
                    <a:pt x="4274267" y="133651"/>
                    <a:pt x="4274025" y="133751"/>
                    <a:pt x="4273772" y="133751"/>
                  </a:cubicBezTo>
                  <a:lnTo>
                    <a:pt x="954" y="133751"/>
                  </a:lnTo>
                  <a:cubicBezTo>
                    <a:pt x="427" y="133751"/>
                    <a:pt x="0" y="133324"/>
                    <a:pt x="0" y="132797"/>
                  </a:cubicBezTo>
                  <a:lnTo>
                    <a:pt x="0" y="954"/>
                  </a:lnTo>
                  <a:cubicBezTo>
                    <a:pt x="0" y="701"/>
                    <a:pt x="101" y="458"/>
                    <a:pt x="279" y="279"/>
                  </a:cubicBezTo>
                  <a:cubicBezTo>
                    <a:pt x="458" y="101"/>
                    <a:pt x="701" y="0"/>
                    <a:pt x="954" y="0"/>
                  </a:cubicBezTo>
                  <a:close/>
                </a:path>
              </a:pathLst>
            </a:custGeom>
            <a:solidFill>
              <a:srgbClr val="439BD4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7" name="TextBox 7">
              <a:extLst>
                <a:ext uri="{FF2B5EF4-FFF2-40B4-BE49-F238E27FC236}">
                  <a16:creationId xmlns:a16="http://schemas.microsoft.com/office/drawing/2014/main" id="{73E68211-DAB7-6629-3117-E878D65CAA5F}"/>
                </a:ext>
              </a:extLst>
            </p:cNvPr>
            <p:cNvSpPr txBox="1"/>
            <p:nvPr/>
          </p:nvSpPr>
          <p:spPr>
            <a:xfrm>
              <a:off x="0" y="-38100"/>
              <a:ext cx="4274726" cy="17185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8" name="Group 8">
            <a:extLst>
              <a:ext uri="{FF2B5EF4-FFF2-40B4-BE49-F238E27FC236}">
                <a16:creationId xmlns:a16="http://schemas.microsoft.com/office/drawing/2014/main" id="{2FF4C94C-9BF9-F7EC-70B1-6042BFDFE8F8}"/>
              </a:ext>
            </a:extLst>
          </p:cNvPr>
          <p:cNvGrpSpPr/>
          <p:nvPr/>
        </p:nvGrpSpPr>
        <p:grpSpPr>
          <a:xfrm>
            <a:off x="1028700" y="9592089"/>
            <a:ext cx="16230600" cy="704187"/>
            <a:chOff x="0" y="0"/>
            <a:chExt cx="4274726" cy="185465"/>
          </a:xfrm>
        </p:grpSpPr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F9793CEB-786B-33B1-FF99-DE4C141A786B}"/>
                </a:ext>
              </a:extLst>
            </p:cNvPr>
            <p:cNvSpPr/>
            <p:nvPr/>
          </p:nvSpPr>
          <p:spPr>
            <a:xfrm>
              <a:off x="0" y="0"/>
              <a:ext cx="4274726" cy="185465"/>
            </a:xfrm>
            <a:custGeom>
              <a:avLst/>
              <a:gdLst/>
              <a:ahLst/>
              <a:cxnLst/>
              <a:rect l="l" t="t" r="r" b="b"/>
              <a:pathLst>
                <a:path w="4274726" h="185465">
                  <a:moveTo>
                    <a:pt x="0" y="0"/>
                  </a:moveTo>
                  <a:lnTo>
                    <a:pt x="4274726" y="0"/>
                  </a:lnTo>
                  <a:lnTo>
                    <a:pt x="4274726" y="185465"/>
                  </a:lnTo>
                  <a:lnTo>
                    <a:pt x="0" y="185465"/>
                  </a:lnTo>
                  <a:close/>
                </a:path>
              </a:pathLst>
            </a:custGeom>
            <a:gradFill rotWithShape="1">
              <a:gsLst>
                <a:gs pos="0">
                  <a:srgbClr val="08296C">
                    <a:alpha val="100000"/>
                  </a:srgbClr>
                </a:gs>
                <a:gs pos="50000">
                  <a:srgbClr val="2361A0">
                    <a:alpha val="100000"/>
                  </a:srgbClr>
                </a:gs>
                <a:gs pos="100000">
                  <a:srgbClr val="439BD4">
                    <a:alpha val="10000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</p:spPr>
          <p:txBody>
            <a:bodyPr/>
            <a:lstStyle/>
            <a:p>
              <a:endParaRPr lang="pt-BR"/>
            </a:p>
          </p:txBody>
        </p:sp>
        <p:sp>
          <p:nvSpPr>
            <p:cNvPr id="10" name="TextBox 10">
              <a:extLst>
                <a:ext uri="{FF2B5EF4-FFF2-40B4-BE49-F238E27FC236}">
                  <a16:creationId xmlns:a16="http://schemas.microsoft.com/office/drawing/2014/main" id="{32360FB4-AFA7-B68D-5021-4004DC1BA8FB}"/>
                </a:ext>
              </a:extLst>
            </p:cNvPr>
            <p:cNvSpPr txBox="1"/>
            <p:nvPr/>
          </p:nvSpPr>
          <p:spPr>
            <a:xfrm>
              <a:off x="0" y="-38100"/>
              <a:ext cx="4274726" cy="22356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2" name="CaixaDeTexto 1">
            <a:extLst>
              <a:ext uri="{FF2B5EF4-FFF2-40B4-BE49-F238E27FC236}">
                <a16:creationId xmlns:a16="http://schemas.microsoft.com/office/drawing/2014/main" id="{7F4AC1C5-5BE3-105A-E3FD-585070DC7D99}"/>
              </a:ext>
            </a:extLst>
          </p:cNvPr>
          <p:cNvSpPr txBox="1"/>
          <p:nvPr/>
        </p:nvSpPr>
        <p:spPr>
          <a:xfrm>
            <a:off x="1143000" y="668186"/>
            <a:ext cx="16002000" cy="7478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b="1" dirty="0"/>
              <a:t>Atenção Primária à Saúde – APS</a:t>
            </a:r>
          </a:p>
          <a:p>
            <a:endParaRPr lang="pt-BR" sz="4000" dirty="0"/>
          </a:p>
          <a:p>
            <a:r>
              <a:rPr lang="pt-BR" sz="4000" dirty="0"/>
              <a:t>O modelo poderá contemplar ações de </a:t>
            </a:r>
            <a:r>
              <a:rPr lang="pt-BR" sz="4000" b="1" dirty="0"/>
              <a:t>promoção e prevenção, acompanhamento de condições de saúde, consultas e demais serviços definidos pela CAFAZ</a:t>
            </a:r>
            <a:r>
              <a:rPr lang="pt-BR" sz="4000" dirty="0"/>
              <a:t>, de acordo com os protocolos assistenciais e o Regulamento do produto.</a:t>
            </a:r>
          </a:p>
          <a:p>
            <a:endParaRPr lang="pt-BR" sz="4000" dirty="0"/>
          </a:p>
          <a:p>
            <a:r>
              <a:rPr lang="pt-BR" sz="4000" dirty="0"/>
              <a:t>A utilização da APS como estratégia de coordenação do cuidado </a:t>
            </a:r>
            <a:r>
              <a:rPr lang="pt-BR" sz="4000" b="1" dirty="0"/>
              <a:t>não implicará restrição ou condicionamento indevido do acesso às coberturas assistenciais obrigatórias</a:t>
            </a:r>
            <a:r>
              <a:rPr lang="pt-BR" sz="4000" dirty="0"/>
              <a:t>, que permanecerão asseguradas conforme a legislação, a regulamentação da ANS e as condições do produto.</a:t>
            </a:r>
          </a:p>
          <a:p>
            <a:r>
              <a:rPr lang="pt-BR" sz="4000" dirty="0"/>
              <a:t> </a:t>
            </a:r>
          </a:p>
        </p:txBody>
      </p:sp>
      <p:sp>
        <p:nvSpPr>
          <p:cNvPr id="15" name="Freeform 3">
            <a:extLst>
              <a:ext uri="{FF2B5EF4-FFF2-40B4-BE49-F238E27FC236}">
                <a16:creationId xmlns:a16="http://schemas.microsoft.com/office/drawing/2014/main" id="{4D6CA413-CA3E-C64A-9392-BD01688B26C0}"/>
              </a:ext>
            </a:extLst>
          </p:cNvPr>
          <p:cNvSpPr/>
          <p:nvPr/>
        </p:nvSpPr>
        <p:spPr>
          <a:xfrm>
            <a:off x="1026242" y="-12322"/>
            <a:ext cx="16230600" cy="520159"/>
          </a:xfrm>
          <a:custGeom>
            <a:avLst/>
            <a:gdLst/>
            <a:ahLst/>
            <a:cxnLst/>
            <a:rect l="l" t="t" r="r" b="b"/>
            <a:pathLst>
              <a:path w="4274726" h="853128">
                <a:moveTo>
                  <a:pt x="24327" y="0"/>
                </a:moveTo>
                <a:lnTo>
                  <a:pt x="4250399" y="0"/>
                </a:lnTo>
                <a:cubicBezTo>
                  <a:pt x="4263834" y="0"/>
                  <a:pt x="4274726" y="10891"/>
                  <a:pt x="4274726" y="24327"/>
                </a:cubicBezTo>
                <a:lnTo>
                  <a:pt x="4274726" y="828801"/>
                </a:lnTo>
                <a:cubicBezTo>
                  <a:pt x="4274726" y="842236"/>
                  <a:pt x="4263834" y="853128"/>
                  <a:pt x="4250399" y="853128"/>
                </a:cubicBezTo>
                <a:lnTo>
                  <a:pt x="24327" y="853128"/>
                </a:lnTo>
                <a:cubicBezTo>
                  <a:pt x="10891" y="853128"/>
                  <a:pt x="0" y="842236"/>
                  <a:pt x="0" y="828801"/>
                </a:cubicBezTo>
                <a:lnTo>
                  <a:pt x="0" y="24327"/>
                </a:lnTo>
                <a:cubicBezTo>
                  <a:pt x="0" y="10891"/>
                  <a:pt x="10891" y="0"/>
                  <a:pt x="24327" y="0"/>
                </a:cubicBezTo>
                <a:close/>
              </a:path>
            </a:pathLst>
          </a:custGeom>
          <a:gradFill rotWithShape="1">
            <a:gsLst>
              <a:gs pos="0">
                <a:srgbClr val="08296C">
                  <a:alpha val="100000"/>
                </a:srgbClr>
              </a:gs>
              <a:gs pos="50000">
                <a:srgbClr val="2361A0">
                  <a:alpha val="100000"/>
                </a:srgbClr>
              </a:gs>
              <a:gs pos="100000">
                <a:srgbClr val="439BD4">
                  <a:alpha val="100000"/>
                </a:srgbClr>
              </a:gs>
            </a:gsLst>
            <a:path path="circle">
              <a:fillToRect r="100000" b="100000"/>
            </a:path>
            <a:tileRect l="-100000" t="-100000"/>
          </a:gradFill>
        </p:spPr>
        <p:txBody>
          <a:bodyPr/>
          <a:lstStyle/>
          <a:p>
            <a:pPr algn="ctr"/>
            <a:r>
              <a:rPr lang="en-US" sz="3200" spc="-71" dirty="0">
                <a:solidFill>
                  <a:schemeClr val="bg1"/>
                </a:solidFill>
                <a:latin typeface="Poppins"/>
                <a:ea typeface="Poppins"/>
                <a:cs typeface="Poppins"/>
                <a:sym typeface="Poppins"/>
              </a:rPr>
              <a:t>Apresentação Plano Cafaz Família</a:t>
            </a:r>
          </a:p>
        </p:txBody>
      </p:sp>
    </p:spTree>
    <p:extLst>
      <p:ext uri="{BB962C8B-B14F-4D97-AF65-F5344CB8AC3E}">
        <p14:creationId xmlns:p14="http://schemas.microsoft.com/office/powerpoint/2010/main" val="153621293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8283428" cy="10287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pt-BR" sz="2700"/>
          </a:p>
        </p:txBody>
      </p:sp>
      <p:sp>
        <p:nvSpPr>
          <p:cNvPr id="3" name="Shape 1"/>
          <p:cNvSpPr/>
          <p:nvPr/>
        </p:nvSpPr>
        <p:spPr>
          <a:xfrm>
            <a:off x="12413567" y="-51148"/>
            <a:ext cx="5674409" cy="4957763"/>
          </a:xfrm>
          <a:prstGeom prst="ellipse">
            <a:avLst/>
          </a:prstGeom>
          <a:solidFill>
            <a:srgbClr val="EAF1FB"/>
          </a:solidFill>
          <a:ln/>
        </p:spPr>
        <p:txBody>
          <a:bodyPr/>
          <a:lstStyle/>
          <a:p>
            <a:endParaRPr lang="pt-BR" sz="2700"/>
          </a:p>
        </p:txBody>
      </p:sp>
      <p:sp>
        <p:nvSpPr>
          <p:cNvPr id="4" name="Shape 2"/>
          <p:cNvSpPr/>
          <p:nvPr/>
        </p:nvSpPr>
        <p:spPr>
          <a:xfrm>
            <a:off x="13624560" y="5623560"/>
            <a:ext cx="4663440" cy="4663440"/>
          </a:xfrm>
          <a:prstGeom prst="ellipse">
            <a:avLst/>
          </a:prstGeom>
          <a:solidFill>
            <a:srgbClr val="EAF1FB"/>
          </a:solidFill>
          <a:ln/>
        </p:spPr>
        <p:txBody>
          <a:bodyPr/>
          <a:lstStyle/>
          <a:p>
            <a:endParaRPr lang="pt-BR" sz="2700"/>
          </a:p>
        </p:txBody>
      </p:sp>
      <p:sp>
        <p:nvSpPr>
          <p:cNvPr id="5" name="Shape 3"/>
          <p:cNvSpPr/>
          <p:nvPr/>
        </p:nvSpPr>
        <p:spPr>
          <a:xfrm>
            <a:off x="22860" y="5349240"/>
            <a:ext cx="4937760" cy="4937760"/>
          </a:xfrm>
          <a:prstGeom prst="ellipse">
            <a:avLst/>
          </a:prstGeom>
          <a:solidFill>
            <a:srgbClr val="EAF1FB"/>
          </a:solidFill>
          <a:ln/>
        </p:spPr>
        <p:txBody>
          <a:bodyPr/>
          <a:lstStyle/>
          <a:p>
            <a:endParaRPr lang="pt-BR" sz="2700"/>
          </a:p>
        </p:txBody>
      </p:sp>
      <p:pic>
        <p:nvPicPr>
          <p:cNvPr id="6" name="Image 0" descr="/home/claude/cafaz/logo_ic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0121" y="617220"/>
            <a:ext cx="760682" cy="576072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885394" y="630936"/>
            <a:ext cx="2194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400" b="1" dirty="0">
                <a:solidFill>
                  <a:srgbClr val="0A459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CAFAZ</a:t>
            </a:r>
            <a:endParaRPr lang="en-US" sz="2400" dirty="0"/>
          </a:p>
        </p:txBody>
      </p:sp>
      <p:sp>
        <p:nvSpPr>
          <p:cNvPr id="8" name="Text 5"/>
          <p:cNvSpPr txBox="1"/>
          <p:nvPr/>
        </p:nvSpPr>
        <p:spPr>
          <a:xfrm>
            <a:off x="1885394" y="1014984"/>
            <a:ext cx="219456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350" b="1" kern="0" spc="300" dirty="0">
                <a:solidFill>
                  <a:srgbClr val="6B7A8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FAMÍLIA</a:t>
            </a:r>
            <a:endParaRPr lang="en-US" sz="1350" dirty="0"/>
          </a:p>
        </p:txBody>
      </p:sp>
      <p:sp>
        <p:nvSpPr>
          <p:cNvPr id="9" name="Text 6"/>
          <p:cNvSpPr txBox="1"/>
          <p:nvPr/>
        </p:nvSpPr>
        <p:spPr>
          <a:xfrm>
            <a:off x="1234440" y="3497580"/>
            <a:ext cx="13167360" cy="2606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08000"/>
              </a:lnSpc>
            </a:pPr>
            <a:r>
              <a:rPr lang="en-US" sz="6600" b="1" dirty="0">
                <a:solidFill>
                  <a:srgbClr val="07306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Conheça a Rede do</a:t>
            </a:r>
            <a:endParaRPr lang="en-US" sz="6600" dirty="0"/>
          </a:p>
          <a:p>
            <a:pPr>
              <a:lnSpc>
                <a:spcPct val="108000"/>
              </a:lnSpc>
            </a:pPr>
            <a:r>
              <a:rPr lang="en-US" sz="6600" b="1" dirty="0">
                <a:solidFill>
                  <a:srgbClr val="07306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CAFAZ Família</a:t>
            </a:r>
            <a:endParaRPr lang="en-US" sz="6600" dirty="0"/>
          </a:p>
        </p:txBody>
      </p:sp>
      <p:sp>
        <p:nvSpPr>
          <p:cNvPr id="10" name="Shape 7"/>
          <p:cNvSpPr/>
          <p:nvPr/>
        </p:nvSpPr>
        <p:spPr>
          <a:xfrm>
            <a:off x="1303020" y="5966460"/>
            <a:ext cx="754380" cy="123444"/>
          </a:xfrm>
          <a:prstGeom prst="roundRect">
            <a:avLst>
              <a:gd name="adj" fmla="val 50000"/>
            </a:avLst>
          </a:prstGeom>
          <a:solidFill>
            <a:srgbClr val="C1272D"/>
          </a:solidFill>
          <a:ln/>
        </p:spPr>
        <p:txBody>
          <a:bodyPr/>
          <a:lstStyle/>
          <a:p>
            <a:endParaRPr lang="pt-BR" sz="2700"/>
          </a:p>
        </p:txBody>
      </p:sp>
      <p:sp>
        <p:nvSpPr>
          <p:cNvPr id="11" name="Text 8"/>
          <p:cNvSpPr txBox="1"/>
          <p:nvPr/>
        </p:nvSpPr>
        <p:spPr>
          <a:xfrm>
            <a:off x="1234440" y="6240780"/>
            <a:ext cx="11795760" cy="7543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3000" dirty="0">
                <a:solidFill>
                  <a:srgbClr val="2634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e assistência para você e sua família.</a:t>
            </a:r>
            <a:endParaRPr lang="en-US" sz="30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8283428" cy="10287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pt-BR" sz="2700"/>
          </a:p>
        </p:txBody>
      </p:sp>
      <p:pic>
        <p:nvPicPr>
          <p:cNvPr id="3" name="Image 0" descr="/home/claude/cafaz/logo_ic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4381" y="411480"/>
            <a:ext cx="760682" cy="57607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1679654" y="425196"/>
            <a:ext cx="2194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400" b="1" dirty="0">
                <a:solidFill>
                  <a:srgbClr val="0A459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CAFAZ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1679654" y="809244"/>
            <a:ext cx="219456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350" b="1" kern="0" spc="300" dirty="0">
                <a:solidFill>
                  <a:srgbClr val="6B7A8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FAMÍLIA</a:t>
            </a:r>
            <a:endParaRPr lang="en-US" sz="1350" dirty="0"/>
          </a:p>
        </p:txBody>
      </p:sp>
      <p:sp>
        <p:nvSpPr>
          <p:cNvPr id="6" name="Text 3"/>
          <p:cNvSpPr txBox="1"/>
          <p:nvPr/>
        </p:nvSpPr>
        <p:spPr>
          <a:xfrm>
            <a:off x="754380" y="1303020"/>
            <a:ext cx="16774668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4500" b="1" dirty="0">
                <a:solidFill>
                  <a:srgbClr val="07306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Rede Hospitalar e Pronto Atendimento</a:t>
            </a:r>
            <a:endParaRPr lang="en-US" sz="4500" dirty="0"/>
          </a:p>
        </p:txBody>
      </p:sp>
      <p:sp>
        <p:nvSpPr>
          <p:cNvPr id="7" name="Text 4"/>
          <p:cNvSpPr txBox="1"/>
          <p:nvPr/>
        </p:nvSpPr>
        <p:spPr>
          <a:xfrm>
            <a:off x="754380" y="2057400"/>
            <a:ext cx="1677466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250" i="1" dirty="0">
                <a:solidFill>
                  <a:srgbClr val="6B7A8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Conheça alguns dos principais serviços e prestadores disponíveis na rede.</a:t>
            </a:r>
            <a:endParaRPr lang="en-US" sz="2250" dirty="0"/>
          </a:p>
        </p:txBody>
      </p:sp>
      <p:sp>
        <p:nvSpPr>
          <p:cNvPr id="8" name="Shape 5"/>
          <p:cNvSpPr/>
          <p:nvPr/>
        </p:nvSpPr>
        <p:spPr>
          <a:xfrm>
            <a:off x="754380" y="2811780"/>
            <a:ext cx="16774668" cy="1577340"/>
          </a:xfrm>
          <a:prstGeom prst="roundRect">
            <a:avLst>
              <a:gd name="adj" fmla="val 10435"/>
            </a:avLst>
          </a:prstGeom>
          <a:solidFill>
            <a:srgbClr val="0A4595"/>
          </a:solidFill>
          <a:ln/>
          <a:effectLst>
            <a:outerShdw blurRad="101600" dist="38100" dir="5400000" algn="bl" rotWithShape="0">
              <a:srgbClr val="1B2A3D">
                <a:alpha val="25000"/>
              </a:srgbClr>
            </a:outerShdw>
          </a:effectLst>
        </p:spPr>
        <p:txBody>
          <a:bodyPr/>
          <a:lstStyle/>
          <a:p>
            <a:endParaRPr lang="pt-BR" sz="2700"/>
          </a:p>
        </p:txBody>
      </p:sp>
      <p:sp>
        <p:nvSpPr>
          <p:cNvPr id="9" name="Shape 6"/>
          <p:cNvSpPr/>
          <p:nvPr/>
        </p:nvSpPr>
        <p:spPr>
          <a:xfrm>
            <a:off x="1097280" y="3024378"/>
            <a:ext cx="1152144" cy="1152144"/>
          </a:xfrm>
          <a:prstGeom prst="ellipse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pt-BR" sz="2700"/>
          </a:p>
        </p:txBody>
      </p:sp>
      <p:pic>
        <p:nvPicPr>
          <p:cNvPr id="10" name="Image 1" descr="/home/claude/cafaz/icon_pediatria_0A4595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14991" y="3230118"/>
            <a:ext cx="740664" cy="740664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2674620" y="3003804"/>
            <a:ext cx="8503920" cy="5760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3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PEDIATRIA</a:t>
            </a:r>
            <a:endParaRPr lang="en-US" sz="3300" dirty="0"/>
          </a:p>
        </p:txBody>
      </p:sp>
      <p:sp>
        <p:nvSpPr>
          <p:cNvPr id="12" name="Text 8"/>
          <p:cNvSpPr txBox="1"/>
          <p:nvPr/>
        </p:nvSpPr>
        <p:spPr>
          <a:xfrm>
            <a:off x="2674620" y="3566160"/>
            <a:ext cx="8503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i="1" dirty="0">
                <a:solidFill>
                  <a:srgbClr val="CFE0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Hospitalar / Pronto Atendimento</a:t>
            </a:r>
            <a:endParaRPr lang="en-US" dirty="0"/>
          </a:p>
        </p:txBody>
      </p:sp>
      <p:sp>
        <p:nvSpPr>
          <p:cNvPr id="13" name="Text 9"/>
          <p:cNvSpPr txBox="1"/>
          <p:nvPr/>
        </p:nvSpPr>
        <p:spPr>
          <a:xfrm>
            <a:off x="2674620" y="3936492"/>
            <a:ext cx="85039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Hospital </a:t>
            </a:r>
            <a:r>
              <a:rPr lang="en-US" sz="1950" b="1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Otoclinica</a:t>
            </a:r>
            <a:r>
              <a:rPr lang="en-US" sz="1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Sul e Hospital São Raimundo</a:t>
            </a:r>
            <a:endParaRPr lang="en-US" sz="1950" dirty="0"/>
          </a:p>
        </p:txBody>
      </p:sp>
      <p:sp>
        <p:nvSpPr>
          <p:cNvPr id="14" name="Shape 10"/>
          <p:cNvSpPr/>
          <p:nvPr/>
        </p:nvSpPr>
        <p:spPr>
          <a:xfrm>
            <a:off x="14100048" y="3271266"/>
            <a:ext cx="2880360" cy="658368"/>
          </a:xfrm>
          <a:prstGeom prst="roundRect">
            <a:avLst>
              <a:gd name="adj" fmla="val 50000"/>
            </a:avLst>
          </a:prstGeom>
          <a:solidFill>
            <a:srgbClr val="C1272D"/>
          </a:solidFill>
          <a:ln/>
        </p:spPr>
        <p:txBody>
          <a:bodyPr/>
          <a:lstStyle/>
          <a:p>
            <a:endParaRPr lang="pt-BR" sz="2700"/>
          </a:p>
        </p:txBody>
      </p:sp>
      <p:sp>
        <p:nvSpPr>
          <p:cNvPr id="15" name="Text 11"/>
          <p:cNvSpPr txBox="1"/>
          <p:nvPr/>
        </p:nvSpPr>
        <p:spPr>
          <a:xfrm>
            <a:off x="14100048" y="3271266"/>
            <a:ext cx="2880360" cy="658368"/>
          </a:xfrm>
          <a:prstGeom prst="rect">
            <a:avLst/>
          </a:prstGeom>
          <a:noFill/>
          <a:ln/>
        </p:spPr>
        <p:txBody>
          <a:bodyPr wrap="square" lIns="38100" tIns="38100" rIns="38100" bIns="38100" rtlCol="0" anchor="ctr"/>
          <a:lstStyle/>
          <a:p>
            <a:pPr algn="ctr"/>
            <a:r>
              <a:rPr lang="en-US" sz="1575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especial para crianças</a:t>
            </a:r>
            <a:endParaRPr lang="en-US" sz="1575" dirty="0"/>
          </a:p>
        </p:txBody>
      </p:sp>
      <p:sp>
        <p:nvSpPr>
          <p:cNvPr id="16" name="Shape 12"/>
          <p:cNvSpPr/>
          <p:nvPr/>
        </p:nvSpPr>
        <p:spPr>
          <a:xfrm>
            <a:off x="754380" y="4869180"/>
            <a:ext cx="5335524" cy="2263140"/>
          </a:xfrm>
          <a:prstGeom prst="roundRect">
            <a:avLst>
              <a:gd name="adj" fmla="val 6061"/>
            </a:avLst>
          </a:prstGeom>
          <a:solidFill>
            <a:srgbClr val="FFFFFF"/>
          </a:solidFill>
          <a:ln w="12700">
            <a:solidFill>
              <a:srgbClr val="D7E2F0"/>
            </a:solidFill>
            <a:prstDash val="solid"/>
          </a:ln>
          <a:effectLst>
            <a:outerShdw blurRad="76200" dist="25400" dir="5400000" algn="bl" rotWithShape="0">
              <a:srgbClr val="1B2A3D">
                <a:alpha val="12000"/>
              </a:srgbClr>
            </a:outerShdw>
          </a:effectLst>
        </p:spPr>
        <p:txBody>
          <a:bodyPr/>
          <a:lstStyle/>
          <a:p>
            <a:endParaRPr lang="pt-BR" sz="2700"/>
          </a:p>
        </p:txBody>
      </p:sp>
      <p:sp>
        <p:nvSpPr>
          <p:cNvPr id="17" name="Shape 13"/>
          <p:cNvSpPr/>
          <p:nvPr/>
        </p:nvSpPr>
        <p:spPr>
          <a:xfrm>
            <a:off x="1028700" y="5143500"/>
            <a:ext cx="754380" cy="754380"/>
          </a:xfrm>
          <a:prstGeom prst="ellipse">
            <a:avLst/>
          </a:prstGeom>
          <a:solidFill>
            <a:srgbClr val="EAF1FB"/>
          </a:solidFill>
          <a:ln/>
        </p:spPr>
        <p:txBody>
          <a:bodyPr/>
          <a:lstStyle/>
          <a:p>
            <a:endParaRPr lang="pt-BR" sz="2700"/>
          </a:p>
        </p:txBody>
      </p:sp>
      <p:pic>
        <p:nvPicPr>
          <p:cNvPr id="18" name="Image 2" descr="/home/claude/cafaz/icon_clinica_medica_0A4595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93292" y="5308092"/>
            <a:ext cx="438912" cy="438912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1947673" y="5369814"/>
            <a:ext cx="22653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98000"/>
              </a:lnSpc>
            </a:pPr>
            <a:r>
              <a:rPr lang="en-US" sz="1950" b="1" dirty="0">
                <a:solidFill>
                  <a:srgbClr val="0730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CLÍNICA MÉDICA</a:t>
            </a:r>
            <a:endParaRPr lang="en-US" sz="1950" dirty="0"/>
          </a:p>
        </p:txBody>
      </p:sp>
      <p:sp>
        <p:nvSpPr>
          <p:cNvPr id="20" name="Text 15"/>
          <p:cNvSpPr txBox="1"/>
          <p:nvPr/>
        </p:nvSpPr>
        <p:spPr>
          <a:xfrm>
            <a:off x="1028700" y="6281928"/>
            <a:ext cx="47868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425" i="1" dirty="0">
                <a:solidFill>
                  <a:srgbClr val="6B7A8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Pronto Atendimento</a:t>
            </a:r>
            <a:endParaRPr lang="en-US" sz="1425" dirty="0"/>
          </a:p>
        </p:txBody>
      </p:sp>
      <p:sp>
        <p:nvSpPr>
          <p:cNvPr id="21" name="Text 16"/>
          <p:cNvSpPr txBox="1"/>
          <p:nvPr/>
        </p:nvSpPr>
        <p:spPr>
          <a:xfrm>
            <a:off x="1028700" y="6624828"/>
            <a:ext cx="4786884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575" b="1" dirty="0">
                <a:solidFill>
                  <a:srgbClr val="2634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Hospital São Raimundo · ICC</a:t>
            </a:r>
            <a:endParaRPr lang="en-US" sz="1575" dirty="0"/>
          </a:p>
        </p:txBody>
      </p:sp>
      <p:sp>
        <p:nvSpPr>
          <p:cNvPr id="22" name="Shape 17"/>
          <p:cNvSpPr/>
          <p:nvPr/>
        </p:nvSpPr>
        <p:spPr>
          <a:xfrm>
            <a:off x="6473952" y="4869180"/>
            <a:ext cx="5335524" cy="2263140"/>
          </a:xfrm>
          <a:prstGeom prst="roundRect">
            <a:avLst>
              <a:gd name="adj" fmla="val 6061"/>
            </a:avLst>
          </a:prstGeom>
          <a:solidFill>
            <a:srgbClr val="FFFFFF"/>
          </a:solidFill>
          <a:ln w="12700">
            <a:solidFill>
              <a:srgbClr val="D7E2F0"/>
            </a:solidFill>
            <a:prstDash val="solid"/>
          </a:ln>
          <a:effectLst>
            <a:outerShdw blurRad="76200" dist="25400" dir="5400000" algn="bl" rotWithShape="0">
              <a:srgbClr val="1B2A3D">
                <a:alpha val="12000"/>
              </a:srgbClr>
            </a:outerShdw>
          </a:effectLst>
        </p:spPr>
        <p:txBody>
          <a:bodyPr/>
          <a:lstStyle/>
          <a:p>
            <a:endParaRPr lang="pt-BR" sz="2700"/>
          </a:p>
        </p:txBody>
      </p:sp>
      <p:sp>
        <p:nvSpPr>
          <p:cNvPr id="23" name="Shape 18"/>
          <p:cNvSpPr/>
          <p:nvPr/>
        </p:nvSpPr>
        <p:spPr>
          <a:xfrm>
            <a:off x="6748272" y="5143500"/>
            <a:ext cx="754380" cy="754380"/>
          </a:xfrm>
          <a:prstGeom prst="ellipse">
            <a:avLst/>
          </a:prstGeom>
          <a:solidFill>
            <a:srgbClr val="EAF1FB"/>
          </a:solidFill>
          <a:ln/>
        </p:spPr>
        <p:txBody>
          <a:bodyPr/>
          <a:lstStyle/>
          <a:p>
            <a:endParaRPr lang="pt-BR" sz="2700"/>
          </a:p>
        </p:txBody>
      </p:sp>
      <p:pic>
        <p:nvPicPr>
          <p:cNvPr id="24" name="Image 3" descr="/home/claude/cafaz/icon_ortopedia_0A4595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12864" y="5308092"/>
            <a:ext cx="438912" cy="438912"/>
          </a:xfrm>
          <a:prstGeom prst="rect">
            <a:avLst/>
          </a:prstGeom>
        </p:spPr>
      </p:pic>
      <p:sp>
        <p:nvSpPr>
          <p:cNvPr id="25" name="Text 19"/>
          <p:cNvSpPr txBox="1"/>
          <p:nvPr/>
        </p:nvSpPr>
        <p:spPr>
          <a:xfrm>
            <a:off x="7680960" y="5232654"/>
            <a:ext cx="3963924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98000"/>
              </a:lnSpc>
            </a:pPr>
            <a:r>
              <a:rPr lang="en-US" sz="1950" b="1" dirty="0">
                <a:solidFill>
                  <a:srgbClr val="0730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ORTOPEDIA E</a:t>
            </a:r>
            <a:endParaRPr lang="en-US" sz="1950" dirty="0"/>
          </a:p>
          <a:p>
            <a:pPr>
              <a:lnSpc>
                <a:spcPct val="98000"/>
              </a:lnSpc>
            </a:pPr>
            <a:r>
              <a:rPr lang="en-US" sz="1950" b="1" dirty="0">
                <a:solidFill>
                  <a:srgbClr val="0730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TRAUMATOLOGIA</a:t>
            </a:r>
            <a:endParaRPr lang="en-US" sz="1950" dirty="0"/>
          </a:p>
        </p:txBody>
      </p:sp>
      <p:sp>
        <p:nvSpPr>
          <p:cNvPr id="26" name="Text 20"/>
          <p:cNvSpPr txBox="1"/>
          <p:nvPr/>
        </p:nvSpPr>
        <p:spPr>
          <a:xfrm>
            <a:off x="6748272" y="6281928"/>
            <a:ext cx="47868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425" i="1" dirty="0">
                <a:solidFill>
                  <a:srgbClr val="6B7A8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Pronto Atendimento</a:t>
            </a:r>
            <a:endParaRPr lang="en-US" sz="1425" dirty="0"/>
          </a:p>
        </p:txBody>
      </p:sp>
      <p:sp>
        <p:nvSpPr>
          <p:cNvPr id="27" name="Text 21"/>
          <p:cNvSpPr txBox="1"/>
          <p:nvPr/>
        </p:nvSpPr>
        <p:spPr>
          <a:xfrm>
            <a:off x="6748272" y="6624828"/>
            <a:ext cx="4786884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575" b="1" dirty="0">
                <a:solidFill>
                  <a:srgbClr val="2634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Hospital São Raimundo</a:t>
            </a:r>
            <a:endParaRPr lang="en-US" sz="1575" dirty="0"/>
          </a:p>
        </p:txBody>
      </p:sp>
      <p:sp>
        <p:nvSpPr>
          <p:cNvPr id="28" name="Shape 22"/>
          <p:cNvSpPr/>
          <p:nvPr/>
        </p:nvSpPr>
        <p:spPr>
          <a:xfrm>
            <a:off x="12193524" y="4869180"/>
            <a:ext cx="5335524" cy="2263140"/>
          </a:xfrm>
          <a:prstGeom prst="roundRect">
            <a:avLst>
              <a:gd name="adj" fmla="val 6061"/>
            </a:avLst>
          </a:prstGeom>
          <a:solidFill>
            <a:srgbClr val="FFFFFF"/>
          </a:solidFill>
          <a:ln w="12700">
            <a:solidFill>
              <a:srgbClr val="D7E2F0"/>
            </a:solidFill>
            <a:prstDash val="solid"/>
          </a:ln>
          <a:effectLst>
            <a:outerShdw blurRad="76200" dist="25400" dir="5400000" algn="bl" rotWithShape="0">
              <a:srgbClr val="1B2A3D">
                <a:alpha val="12000"/>
              </a:srgbClr>
            </a:outerShdw>
          </a:effectLst>
        </p:spPr>
        <p:txBody>
          <a:bodyPr/>
          <a:lstStyle/>
          <a:p>
            <a:endParaRPr lang="pt-BR" sz="2700"/>
          </a:p>
        </p:txBody>
      </p:sp>
      <p:sp>
        <p:nvSpPr>
          <p:cNvPr id="29" name="Shape 23"/>
          <p:cNvSpPr/>
          <p:nvPr/>
        </p:nvSpPr>
        <p:spPr>
          <a:xfrm>
            <a:off x="12467844" y="5143500"/>
            <a:ext cx="754380" cy="754380"/>
          </a:xfrm>
          <a:prstGeom prst="ellipse">
            <a:avLst/>
          </a:prstGeom>
          <a:solidFill>
            <a:srgbClr val="EAF1FB"/>
          </a:solidFill>
          <a:ln/>
        </p:spPr>
        <p:txBody>
          <a:bodyPr/>
          <a:lstStyle/>
          <a:p>
            <a:endParaRPr lang="pt-BR" sz="2700"/>
          </a:p>
        </p:txBody>
      </p:sp>
      <p:pic>
        <p:nvPicPr>
          <p:cNvPr id="30" name="Image 4" descr="/home/claude/cafaz/icon_cardiologia_0A4595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632436" y="5308092"/>
            <a:ext cx="438912" cy="438912"/>
          </a:xfrm>
          <a:prstGeom prst="rect">
            <a:avLst/>
          </a:prstGeom>
        </p:spPr>
      </p:pic>
      <p:sp>
        <p:nvSpPr>
          <p:cNvPr id="31" name="Text 24"/>
          <p:cNvSpPr txBox="1"/>
          <p:nvPr/>
        </p:nvSpPr>
        <p:spPr>
          <a:xfrm>
            <a:off x="13386816" y="5341682"/>
            <a:ext cx="3963924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98000"/>
              </a:lnSpc>
            </a:pPr>
            <a:r>
              <a:rPr lang="en-US" sz="1950" b="1" dirty="0">
                <a:solidFill>
                  <a:srgbClr val="0730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CARDIOLOGIA</a:t>
            </a:r>
            <a:endParaRPr lang="en-US" sz="1950" dirty="0"/>
          </a:p>
        </p:txBody>
      </p:sp>
      <p:sp>
        <p:nvSpPr>
          <p:cNvPr id="32" name="Text 25"/>
          <p:cNvSpPr txBox="1"/>
          <p:nvPr/>
        </p:nvSpPr>
        <p:spPr>
          <a:xfrm>
            <a:off x="12467844" y="6281928"/>
            <a:ext cx="47868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425" i="1" dirty="0">
                <a:solidFill>
                  <a:srgbClr val="6B7A8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Pronto Atendimento</a:t>
            </a:r>
            <a:endParaRPr lang="en-US" sz="1425" dirty="0"/>
          </a:p>
        </p:txBody>
      </p:sp>
      <p:sp>
        <p:nvSpPr>
          <p:cNvPr id="33" name="Text 26"/>
          <p:cNvSpPr txBox="1"/>
          <p:nvPr/>
        </p:nvSpPr>
        <p:spPr>
          <a:xfrm>
            <a:off x="12467844" y="6624828"/>
            <a:ext cx="4786884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575" b="1" dirty="0">
                <a:solidFill>
                  <a:srgbClr val="2634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Hospital São Raimundo</a:t>
            </a:r>
            <a:endParaRPr lang="en-US" sz="1575" dirty="0"/>
          </a:p>
        </p:txBody>
      </p:sp>
      <p:sp>
        <p:nvSpPr>
          <p:cNvPr id="34" name="Shape 27"/>
          <p:cNvSpPr/>
          <p:nvPr/>
        </p:nvSpPr>
        <p:spPr>
          <a:xfrm>
            <a:off x="754380" y="7516368"/>
            <a:ext cx="5335524" cy="2263140"/>
          </a:xfrm>
          <a:prstGeom prst="roundRect">
            <a:avLst>
              <a:gd name="adj" fmla="val 6061"/>
            </a:avLst>
          </a:prstGeom>
          <a:solidFill>
            <a:srgbClr val="FFFFFF"/>
          </a:solidFill>
          <a:ln w="12700">
            <a:solidFill>
              <a:srgbClr val="D7E2F0"/>
            </a:solidFill>
            <a:prstDash val="solid"/>
          </a:ln>
          <a:effectLst>
            <a:outerShdw blurRad="76200" dist="25400" dir="5400000" algn="bl" rotWithShape="0">
              <a:srgbClr val="1B2A3D">
                <a:alpha val="12000"/>
              </a:srgbClr>
            </a:outerShdw>
          </a:effectLst>
        </p:spPr>
        <p:txBody>
          <a:bodyPr/>
          <a:lstStyle/>
          <a:p>
            <a:endParaRPr lang="pt-BR" sz="2700"/>
          </a:p>
        </p:txBody>
      </p:sp>
      <p:sp>
        <p:nvSpPr>
          <p:cNvPr id="35" name="Shape 28"/>
          <p:cNvSpPr/>
          <p:nvPr/>
        </p:nvSpPr>
        <p:spPr>
          <a:xfrm>
            <a:off x="1028700" y="7790688"/>
            <a:ext cx="754380" cy="754380"/>
          </a:xfrm>
          <a:prstGeom prst="ellipse">
            <a:avLst/>
          </a:prstGeom>
          <a:solidFill>
            <a:srgbClr val="EAF1FB"/>
          </a:solidFill>
          <a:ln/>
        </p:spPr>
        <p:txBody>
          <a:bodyPr/>
          <a:lstStyle/>
          <a:p>
            <a:endParaRPr lang="pt-BR" sz="2700"/>
          </a:p>
        </p:txBody>
      </p:sp>
      <p:pic>
        <p:nvPicPr>
          <p:cNvPr id="36" name="Image 5" descr="/home/claude/cafaz/icon_ginecologia_0A4595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93292" y="7955280"/>
            <a:ext cx="438912" cy="438912"/>
          </a:xfrm>
          <a:prstGeom prst="rect">
            <a:avLst/>
          </a:prstGeom>
        </p:spPr>
      </p:pic>
      <p:sp>
        <p:nvSpPr>
          <p:cNvPr id="37" name="Text 29"/>
          <p:cNvSpPr txBox="1"/>
          <p:nvPr/>
        </p:nvSpPr>
        <p:spPr>
          <a:xfrm>
            <a:off x="1961388" y="7921410"/>
            <a:ext cx="3963924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98000"/>
              </a:lnSpc>
            </a:pPr>
            <a:r>
              <a:rPr lang="en-US" sz="1950" b="1" dirty="0">
                <a:solidFill>
                  <a:srgbClr val="0730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GINECOLOGIA E</a:t>
            </a:r>
            <a:endParaRPr lang="en-US" sz="1950" dirty="0"/>
          </a:p>
          <a:p>
            <a:pPr>
              <a:lnSpc>
                <a:spcPct val="98000"/>
              </a:lnSpc>
            </a:pPr>
            <a:r>
              <a:rPr lang="en-US" sz="1950" b="1" dirty="0">
                <a:solidFill>
                  <a:srgbClr val="0730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OBSTETRÍCIA</a:t>
            </a:r>
            <a:endParaRPr lang="en-US" sz="1950" dirty="0"/>
          </a:p>
        </p:txBody>
      </p:sp>
      <p:sp>
        <p:nvSpPr>
          <p:cNvPr id="38" name="Text 30"/>
          <p:cNvSpPr txBox="1"/>
          <p:nvPr/>
        </p:nvSpPr>
        <p:spPr>
          <a:xfrm>
            <a:off x="1028700" y="8929116"/>
            <a:ext cx="47868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425" i="1" dirty="0">
                <a:solidFill>
                  <a:srgbClr val="6B7A8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Eletivo e Pronto Atendimento</a:t>
            </a:r>
            <a:endParaRPr lang="en-US" sz="1425" dirty="0"/>
          </a:p>
        </p:txBody>
      </p:sp>
      <p:sp>
        <p:nvSpPr>
          <p:cNvPr id="39" name="Text 31"/>
          <p:cNvSpPr txBox="1"/>
          <p:nvPr/>
        </p:nvSpPr>
        <p:spPr>
          <a:xfrm>
            <a:off x="1028700" y="9272016"/>
            <a:ext cx="4786884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575" b="1" dirty="0">
                <a:solidFill>
                  <a:srgbClr val="2634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Gastroclínica</a:t>
            </a:r>
            <a:endParaRPr lang="en-US" sz="1575" dirty="0"/>
          </a:p>
        </p:txBody>
      </p:sp>
      <p:sp>
        <p:nvSpPr>
          <p:cNvPr id="40" name="Shape 32"/>
          <p:cNvSpPr/>
          <p:nvPr/>
        </p:nvSpPr>
        <p:spPr>
          <a:xfrm>
            <a:off x="6473952" y="7516368"/>
            <a:ext cx="5335524" cy="2263140"/>
          </a:xfrm>
          <a:prstGeom prst="roundRect">
            <a:avLst>
              <a:gd name="adj" fmla="val 6061"/>
            </a:avLst>
          </a:prstGeom>
          <a:solidFill>
            <a:srgbClr val="FFFFFF"/>
          </a:solidFill>
          <a:ln w="12700">
            <a:solidFill>
              <a:srgbClr val="D7E2F0"/>
            </a:solidFill>
            <a:prstDash val="solid"/>
          </a:ln>
          <a:effectLst>
            <a:outerShdw blurRad="76200" dist="25400" dir="5400000" algn="bl" rotWithShape="0">
              <a:srgbClr val="1B2A3D">
                <a:alpha val="12000"/>
              </a:srgbClr>
            </a:outerShdw>
          </a:effectLst>
        </p:spPr>
        <p:txBody>
          <a:bodyPr/>
          <a:lstStyle/>
          <a:p>
            <a:endParaRPr lang="pt-BR" sz="2700"/>
          </a:p>
        </p:txBody>
      </p:sp>
      <p:sp>
        <p:nvSpPr>
          <p:cNvPr id="41" name="Shape 33"/>
          <p:cNvSpPr/>
          <p:nvPr/>
        </p:nvSpPr>
        <p:spPr>
          <a:xfrm>
            <a:off x="6748272" y="7790688"/>
            <a:ext cx="754380" cy="754380"/>
          </a:xfrm>
          <a:prstGeom prst="ellipse">
            <a:avLst/>
          </a:prstGeom>
          <a:solidFill>
            <a:srgbClr val="EAF1FB"/>
          </a:solidFill>
          <a:ln/>
        </p:spPr>
        <p:txBody>
          <a:bodyPr/>
          <a:lstStyle/>
          <a:p>
            <a:endParaRPr lang="pt-BR" sz="2700"/>
          </a:p>
        </p:txBody>
      </p:sp>
      <p:pic>
        <p:nvPicPr>
          <p:cNvPr id="42" name="Image 6" descr="/home/claude/cafaz/icon_oftalmologia_0A4595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12864" y="7955280"/>
            <a:ext cx="438912" cy="438912"/>
          </a:xfrm>
          <a:prstGeom prst="rect">
            <a:avLst/>
          </a:prstGeom>
        </p:spPr>
      </p:pic>
      <p:sp>
        <p:nvSpPr>
          <p:cNvPr id="43" name="Text 34"/>
          <p:cNvSpPr txBox="1"/>
          <p:nvPr/>
        </p:nvSpPr>
        <p:spPr>
          <a:xfrm>
            <a:off x="7680960" y="8004546"/>
            <a:ext cx="3963924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98000"/>
              </a:lnSpc>
            </a:pPr>
            <a:r>
              <a:rPr lang="en-US" sz="1950" b="1" dirty="0">
                <a:solidFill>
                  <a:srgbClr val="0730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OFTALMOLOGIA</a:t>
            </a:r>
            <a:endParaRPr lang="en-US" sz="1950" dirty="0"/>
          </a:p>
        </p:txBody>
      </p:sp>
      <p:sp>
        <p:nvSpPr>
          <p:cNvPr id="44" name="Text 35"/>
          <p:cNvSpPr txBox="1"/>
          <p:nvPr/>
        </p:nvSpPr>
        <p:spPr>
          <a:xfrm>
            <a:off x="6748272" y="8929116"/>
            <a:ext cx="47868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425" i="1" dirty="0">
                <a:solidFill>
                  <a:srgbClr val="6B7A8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Hospitalar / Pronto Atendimento</a:t>
            </a:r>
            <a:endParaRPr lang="en-US" sz="1425" dirty="0"/>
          </a:p>
        </p:txBody>
      </p:sp>
      <p:sp>
        <p:nvSpPr>
          <p:cNvPr id="45" name="Text 36"/>
          <p:cNvSpPr txBox="1"/>
          <p:nvPr/>
        </p:nvSpPr>
        <p:spPr>
          <a:xfrm>
            <a:off x="6748272" y="9272016"/>
            <a:ext cx="4786884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575" b="1" dirty="0">
                <a:solidFill>
                  <a:srgbClr val="2634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Hospital de Olhos Leiria de Andrade Ltda.</a:t>
            </a:r>
            <a:endParaRPr lang="en-US" sz="1575" dirty="0"/>
          </a:p>
        </p:txBody>
      </p:sp>
      <p:sp>
        <p:nvSpPr>
          <p:cNvPr id="46" name="Shape 37"/>
          <p:cNvSpPr/>
          <p:nvPr/>
        </p:nvSpPr>
        <p:spPr>
          <a:xfrm>
            <a:off x="12193524" y="7516368"/>
            <a:ext cx="5335524" cy="2263140"/>
          </a:xfrm>
          <a:prstGeom prst="roundRect">
            <a:avLst>
              <a:gd name="adj" fmla="val 6061"/>
            </a:avLst>
          </a:prstGeom>
          <a:solidFill>
            <a:srgbClr val="FFFFFF"/>
          </a:solidFill>
          <a:ln w="12700">
            <a:solidFill>
              <a:srgbClr val="D7E2F0"/>
            </a:solidFill>
            <a:prstDash val="solid"/>
          </a:ln>
          <a:effectLst>
            <a:outerShdw blurRad="76200" dist="25400" dir="5400000" algn="bl" rotWithShape="0">
              <a:srgbClr val="1B2A3D">
                <a:alpha val="12000"/>
              </a:srgbClr>
            </a:outerShdw>
          </a:effectLst>
        </p:spPr>
        <p:txBody>
          <a:bodyPr/>
          <a:lstStyle/>
          <a:p>
            <a:endParaRPr lang="pt-BR" sz="2700"/>
          </a:p>
        </p:txBody>
      </p:sp>
      <p:sp>
        <p:nvSpPr>
          <p:cNvPr id="47" name="Shape 38"/>
          <p:cNvSpPr/>
          <p:nvPr/>
        </p:nvSpPr>
        <p:spPr>
          <a:xfrm>
            <a:off x="12467844" y="7790688"/>
            <a:ext cx="754380" cy="754380"/>
          </a:xfrm>
          <a:prstGeom prst="ellipse">
            <a:avLst/>
          </a:prstGeom>
          <a:solidFill>
            <a:srgbClr val="EAF1FB"/>
          </a:solidFill>
          <a:ln/>
        </p:spPr>
        <p:txBody>
          <a:bodyPr/>
          <a:lstStyle/>
          <a:p>
            <a:endParaRPr lang="pt-BR" sz="2700"/>
          </a:p>
        </p:txBody>
      </p:sp>
      <p:pic>
        <p:nvPicPr>
          <p:cNvPr id="48" name="Image 7" descr="/home/claude/cafaz/icon_psiquiatria_0A4595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2632436" y="7955280"/>
            <a:ext cx="438912" cy="438912"/>
          </a:xfrm>
          <a:prstGeom prst="rect">
            <a:avLst/>
          </a:prstGeom>
        </p:spPr>
      </p:pic>
      <p:sp>
        <p:nvSpPr>
          <p:cNvPr id="49" name="Text 39"/>
          <p:cNvSpPr txBox="1"/>
          <p:nvPr/>
        </p:nvSpPr>
        <p:spPr>
          <a:xfrm>
            <a:off x="13455396" y="7893558"/>
            <a:ext cx="3963924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98000"/>
              </a:lnSpc>
            </a:pPr>
            <a:r>
              <a:rPr lang="en-US" sz="1950" b="1" dirty="0">
                <a:solidFill>
                  <a:srgbClr val="0730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INTERNAÇÃO</a:t>
            </a:r>
            <a:endParaRPr lang="en-US" sz="1950" dirty="0"/>
          </a:p>
          <a:p>
            <a:pPr>
              <a:lnSpc>
                <a:spcPct val="98000"/>
              </a:lnSpc>
            </a:pPr>
            <a:r>
              <a:rPr lang="en-US" sz="1950" b="1" dirty="0">
                <a:solidFill>
                  <a:srgbClr val="0730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PSIQUIÁTRICA</a:t>
            </a:r>
            <a:endParaRPr lang="en-US" sz="1950" dirty="0"/>
          </a:p>
        </p:txBody>
      </p:sp>
      <p:sp>
        <p:nvSpPr>
          <p:cNvPr id="50" name="Text 40"/>
          <p:cNvSpPr txBox="1"/>
          <p:nvPr/>
        </p:nvSpPr>
        <p:spPr>
          <a:xfrm>
            <a:off x="12467844" y="8929116"/>
            <a:ext cx="47868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425" i="1" dirty="0">
                <a:solidFill>
                  <a:srgbClr val="6B7A8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Internação</a:t>
            </a:r>
            <a:endParaRPr lang="en-US" sz="1425" dirty="0"/>
          </a:p>
        </p:txBody>
      </p:sp>
      <p:sp>
        <p:nvSpPr>
          <p:cNvPr id="51" name="Text 41"/>
          <p:cNvSpPr txBox="1"/>
          <p:nvPr/>
        </p:nvSpPr>
        <p:spPr>
          <a:xfrm>
            <a:off x="12467844" y="9272016"/>
            <a:ext cx="4786884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575" b="1" dirty="0">
                <a:solidFill>
                  <a:srgbClr val="2634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Thera Saúde Mental</a:t>
            </a:r>
            <a:endParaRPr lang="en-US" sz="1575" dirty="0"/>
          </a:p>
        </p:txBody>
      </p:sp>
      <p:sp>
        <p:nvSpPr>
          <p:cNvPr id="52" name="Text 42"/>
          <p:cNvSpPr txBox="1"/>
          <p:nvPr/>
        </p:nvSpPr>
        <p:spPr>
          <a:xfrm>
            <a:off x="754380" y="9710928"/>
            <a:ext cx="131673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350" dirty="0">
                <a:solidFill>
                  <a:srgbClr val="6B7A8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Rede sujeita a atualizações.</a:t>
            </a:r>
            <a:endParaRPr lang="en-US" sz="135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8283428" cy="10287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pt-BR" sz="2700"/>
          </a:p>
        </p:txBody>
      </p:sp>
      <p:pic>
        <p:nvPicPr>
          <p:cNvPr id="3" name="Image 0" descr="/home/claude/cafaz/logo_ic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4381" y="411480"/>
            <a:ext cx="760682" cy="57607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1679654" y="425196"/>
            <a:ext cx="2194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400" b="1" dirty="0">
                <a:solidFill>
                  <a:srgbClr val="0A459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CAFAZ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1679654" y="809244"/>
            <a:ext cx="219456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350" b="1" kern="0" spc="300" dirty="0">
                <a:solidFill>
                  <a:srgbClr val="6B7A8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FAMÍLIA</a:t>
            </a:r>
            <a:endParaRPr lang="en-US" sz="1350" dirty="0"/>
          </a:p>
        </p:txBody>
      </p:sp>
      <p:sp>
        <p:nvSpPr>
          <p:cNvPr id="6" name="Text 3"/>
          <p:cNvSpPr txBox="1"/>
          <p:nvPr/>
        </p:nvSpPr>
        <p:spPr>
          <a:xfrm>
            <a:off x="754380" y="1303020"/>
            <a:ext cx="16774668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4500" b="1" dirty="0">
                <a:solidFill>
                  <a:srgbClr val="07306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Rede Própria Cafaz</a:t>
            </a:r>
            <a:endParaRPr lang="en-US" sz="4500" dirty="0"/>
          </a:p>
        </p:txBody>
      </p:sp>
      <p:sp>
        <p:nvSpPr>
          <p:cNvPr id="7" name="Text 4"/>
          <p:cNvSpPr txBox="1"/>
          <p:nvPr/>
        </p:nvSpPr>
        <p:spPr>
          <a:xfrm>
            <a:off x="754380" y="2057400"/>
            <a:ext cx="1677466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250" i="1" dirty="0">
                <a:solidFill>
                  <a:srgbClr val="6B7A8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Profissionais para cuidar da saúde da sua família em diferentes momentos.</a:t>
            </a:r>
            <a:endParaRPr lang="en-US" sz="2250" dirty="0"/>
          </a:p>
        </p:txBody>
      </p:sp>
      <p:sp>
        <p:nvSpPr>
          <p:cNvPr id="8" name="Shape 5"/>
          <p:cNvSpPr/>
          <p:nvPr/>
        </p:nvSpPr>
        <p:spPr>
          <a:xfrm>
            <a:off x="754380" y="2811780"/>
            <a:ext cx="3987927" cy="2084832"/>
          </a:xfrm>
          <a:prstGeom prst="roundRect">
            <a:avLst>
              <a:gd name="adj" fmla="val 6579"/>
            </a:avLst>
          </a:prstGeom>
          <a:solidFill>
            <a:srgbClr val="FFFFFF"/>
          </a:solidFill>
          <a:ln w="12700">
            <a:solidFill>
              <a:srgbClr val="D7E2F0"/>
            </a:solidFill>
            <a:prstDash val="solid"/>
          </a:ln>
          <a:effectLst>
            <a:outerShdw blurRad="76200" dist="25400" dir="5400000" algn="bl" rotWithShape="0">
              <a:srgbClr val="1B2A3D">
                <a:alpha val="12000"/>
              </a:srgbClr>
            </a:outerShdw>
          </a:effectLst>
        </p:spPr>
        <p:txBody>
          <a:bodyPr/>
          <a:lstStyle/>
          <a:p>
            <a:endParaRPr lang="pt-BR" sz="2700"/>
          </a:p>
        </p:txBody>
      </p:sp>
      <p:sp>
        <p:nvSpPr>
          <p:cNvPr id="9" name="Shape 6"/>
          <p:cNvSpPr/>
          <p:nvPr/>
        </p:nvSpPr>
        <p:spPr>
          <a:xfrm>
            <a:off x="1028700" y="3086100"/>
            <a:ext cx="630936" cy="630936"/>
          </a:xfrm>
          <a:prstGeom prst="ellipse">
            <a:avLst/>
          </a:prstGeom>
          <a:solidFill>
            <a:srgbClr val="EAF1FB"/>
          </a:solidFill>
          <a:ln/>
        </p:spPr>
        <p:txBody>
          <a:bodyPr/>
          <a:lstStyle/>
          <a:p>
            <a:endParaRPr lang="pt-BR" sz="2700"/>
          </a:p>
        </p:txBody>
      </p:sp>
      <p:pic>
        <p:nvPicPr>
          <p:cNvPr id="10" name="Image 1" descr="/home/claude/cafaz/icon_ortopedia_0A4595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65860" y="3223260"/>
            <a:ext cx="356616" cy="356616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1824228" y="3312414"/>
            <a:ext cx="2684907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95000"/>
              </a:lnSpc>
            </a:pPr>
            <a:r>
              <a:rPr lang="en-US" sz="1725" b="1" dirty="0">
                <a:solidFill>
                  <a:srgbClr val="0730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ORTOPEDIA</a:t>
            </a:r>
            <a:endParaRPr lang="en-US" sz="1725" dirty="0"/>
          </a:p>
        </p:txBody>
      </p:sp>
      <p:sp>
        <p:nvSpPr>
          <p:cNvPr id="12" name="Text 8"/>
          <p:cNvSpPr txBox="1"/>
          <p:nvPr/>
        </p:nvSpPr>
        <p:spPr>
          <a:xfrm>
            <a:off x="1028700" y="3799332"/>
            <a:ext cx="3466719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425" dirty="0">
                <a:solidFill>
                  <a:srgbClr val="2634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Roberto Mendes Rodrigues</a:t>
            </a:r>
            <a:endParaRPr lang="en-US" sz="1425" dirty="0"/>
          </a:p>
        </p:txBody>
      </p:sp>
      <p:sp>
        <p:nvSpPr>
          <p:cNvPr id="13" name="Shape 9"/>
          <p:cNvSpPr/>
          <p:nvPr/>
        </p:nvSpPr>
        <p:spPr>
          <a:xfrm>
            <a:off x="5016627" y="2811780"/>
            <a:ext cx="3987927" cy="2084832"/>
          </a:xfrm>
          <a:prstGeom prst="roundRect">
            <a:avLst>
              <a:gd name="adj" fmla="val 6579"/>
            </a:avLst>
          </a:prstGeom>
          <a:solidFill>
            <a:srgbClr val="FFFFFF"/>
          </a:solidFill>
          <a:ln w="12700">
            <a:solidFill>
              <a:srgbClr val="D7E2F0"/>
            </a:solidFill>
            <a:prstDash val="solid"/>
          </a:ln>
          <a:effectLst>
            <a:outerShdw blurRad="76200" dist="25400" dir="5400000" algn="bl" rotWithShape="0">
              <a:srgbClr val="1B2A3D">
                <a:alpha val="12000"/>
              </a:srgbClr>
            </a:outerShdw>
          </a:effectLst>
        </p:spPr>
        <p:txBody>
          <a:bodyPr/>
          <a:lstStyle/>
          <a:p>
            <a:endParaRPr lang="pt-BR" sz="2700"/>
          </a:p>
        </p:txBody>
      </p:sp>
      <p:sp>
        <p:nvSpPr>
          <p:cNvPr id="14" name="Shape 10"/>
          <p:cNvSpPr/>
          <p:nvPr/>
        </p:nvSpPr>
        <p:spPr>
          <a:xfrm>
            <a:off x="5290947" y="3086100"/>
            <a:ext cx="630936" cy="630936"/>
          </a:xfrm>
          <a:prstGeom prst="ellipse">
            <a:avLst/>
          </a:prstGeom>
          <a:solidFill>
            <a:srgbClr val="EAF1FB"/>
          </a:solidFill>
          <a:ln/>
        </p:spPr>
        <p:txBody>
          <a:bodyPr/>
          <a:lstStyle/>
          <a:p>
            <a:endParaRPr lang="pt-BR" sz="2700"/>
          </a:p>
        </p:txBody>
      </p:sp>
      <p:pic>
        <p:nvPicPr>
          <p:cNvPr id="15" name="Image 2" descr="/home/claude/cafaz/icon_geriatria_0A4595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28107" y="3223260"/>
            <a:ext cx="356616" cy="356616"/>
          </a:xfrm>
          <a:prstGeom prst="rect">
            <a:avLst/>
          </a:prstGeom>
        </p:spPr>
      </p:pic>
      <p:sp>
        <p:nvSpPr>
          <p:cNvPr id="16" name="Text 11"/>
          <p:cNvSpPr txBox="1"/>
          <p:nvPr/>
        </p:nvSpPr>
        <p:spPr>
          <a:xfrm>
            <a:off x="6101906" y="3332988"/>
            <a:ext cx="2684907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95000"/>
              </a:lnSpc>
            </a:pPr>
            <a:r>
              <a:rPr lang="en-US" sz="1725" b="1" dirty="0">
                <a:solidFill>
                  <a:srgbClr val="0730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GERIATRIA</a:t>
            </a:r>
            <a:endParaRPr lang="en-US" sz="1725" dirty="0"/>
          </a:p>
        </p:txBody>
      </p:sp>
      <p:sp>
        <p:nvSpPr>
          <p:cNvPr id="17" name="Text 12"/>
          <p:cNvSpPr txBox="1"/>
          <p:nvPr/>
        </p:nvSpPr>
        <p:spPr>
          <a:xfrm>
            <a:off x="5290947" y="3799332"/>
            <a:ext cx="3466719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425" dirty="0">
                <a:solidFill>
                  <a:srgbClr val="2634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Ronaldo Pontes Barreira</a:t>
            </a:r>
            <a:endParaRPr lang="en-US" sz="1425" dirty="0"/>
          </a:p>
        </p:txBody>
      </p:sp>
      <p:sp>
        <p:nvSpPr>
          <p:cNvPr id="18" name="Shape 13"/>
          <p:cNvSpPr/>
          <p:nvPr/>
        </p:nvSpPr>
        <p:spPr>
          <a:xfrm>
            <a:off x="9278874" y="2811780"/>
            <a:ext cx="3987927" cy="2084832"/>
          </a:xfrm>
          <a:prstGeom prst="roundRect">
            <a:avLst>
              <a:gd name="adj" fmla="val 6579"/>
            </a:avLst>
          </a:prstGeom>
          <a:solidFill>
            <a:srgbClr val="FFFFFF"/>
          </a:solidFill>
          <a:ln w="12700">
            <a:solidFill>
              <a:srgbClr val="D7E2F0"/>
            </a:solidFill>
            <a:prstDash val="solid"/>
          </a:ln>
          <a:effectLst>
            <a:outerShdw blurRad="76200" dist="25400" dir="5400000" algn="bl" rotWithShape="0">
              <a:srgbClr val="1B2A3D">
                <a:alpha val="12000"/>
              </a:srgbClr>
            </a:outerShdw>
          </a:effectLst>
        </p:spPr>
        <p:txBody>
          <a:bodyPr/>
          <a:lstStyle/>
          <a:p>
            <a:endParaRPr lang="pt-BR" sz="2700"/>
          </a:p>
        </p:txBody>
      </p:sp>
      <p:sp>
        <p:nvSpPr>
          <p:cNvPr id="19" name="Shape 14"/>
          <p:cNvSpPr/>
          <p:nvPr/>
        </p:nvSpPr>
        <p:spPr>
          <a:xfrm>
            <a:off x="9553194" y="3086100"/>
            <a:ext cx="630936" cy="630936"/>
          </a:xfrm>
          <a:prstGeom prst="ellipse">
            <a:avLst/>
          </a:prstGeom>
          <a:solidFill>
            <a:srgbClr val="EAF1FB"/>
          </a:solidFill>
          <a:ln/>
        </p:spPr>
        <p:txBody>
          <a:bodyPr/>
          <a:lstStyle/>
          <a:p>
            <a:endParaRPr lang="pt-BR" sz="2700"/>
          </a:p>
        </p:txBody>
      </p:sp>
      <p:pic>
        <p:nvPicPr>
          <p:cNvPr id="20" name="Image 3" descr="/home/claude/cafaz/icon_clinico_geral_0A4595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690354" y="3223260"/>
            <a:ext cx="356616" cy="356616"/>
          </a:xfrm>
          <a:prstGeom prst="rect">
            <a:avLst/>
          </a:prstGeom>
        </p:spPr>
      </p:pic>
      <p:sp>
        <p:nvSpPr>
          <p:cNvPr id="21" name="Text 15"/>
          <p:cNvSpPr txBox="1"/>
          <p:nvPr/>
        </p:nvSpPr>
        <p:spPr>
          <a:xfrm>
            <a:off x="10383012" y="3319412"/>
            <a:ext cx="2684907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95000"/>
              </a:lnSpc>
            </a:pPr>
            <a:r>
              <a:rPr lang="en-US" sz="1725" b="1" dirty="0">
                <a:solidFill>
                  <a:srgbClr val="0730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CLÍNICO GERAL</a:t>
            </a:r>
            <a:endParaRPr lang="en-US" sz="1725" dirty="0"/>
          </a:p>
        </p:txBody>
      </p:sp>
      <p:sp>
        <p:nvSpPr>
          <p:cNvPr id="22" name="Text 16"/>
          <p:cNvSpPr txBox="1"/>
          <p:nvPr/>
        </p:nvSpPr>
        <p:spPr>
          <a:xfrm>
            <a:off x="9553194" y="3799332"/>
            <a:ext cx="3466719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425" dirty="0">
                <a:solidFill>
                  <a:srgbClr val="2634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Ronaldo Pontes Barreira</a:t>
            </a:r>
            <a:endParaRPr lang="en-US" sz="1425" dirty="0"/>
          </a:p>
        </p:txBody>
      </p:sp>
      <p:sp>
        <p:nvSpPr>
          <p:cNvPr id="23" name="Shape 17"/>
          <p:cNvSpPr/>
          <p:nvPr/>
        </p:nvSpPr>
        <p:spPr>
          <a:xfrm>
            <a:off x="13541121" y="2811780"/>
            <a:ext cx="3987927" cy="2084832"/>
          </a:xfrm>
          <a:prstGeom prst="roundRect">
            <a:avLst>
              <a:gd name="adj" fmla="val 6579"/>
            </a:avLst>
          </a:prstGeom>
          <a:solidFill>
            <a:srgbClr val="FFFFFF"/>
          </a:solidFill>
          <a:ln w="12700">
            <a:solidFill>
              <a:srgbClr val="D7E2F0"/>
            </a:solidFill>
            <a:prstDash val="solid"/>
          </a:ln>
          <a:effectLst>
            <a:outerShdw blurRad="76200" dist="25400" dir="5400000" algn="bl" rotWithShape="0">
              <a:srgbClr val="1B2A3D">
                <a:alpha val="12000"/>
              </a:srgbClr>
            </a:outerShdw>
          </a:effectLst>
        </p:spPr>
        <p:txBody>
          <a:bodyPr/>
          <a:lstStyle/>
          <a:p>
            <a:endParaRPr lang="pt-BR" sz="2700"/>
          </a:p>
        </p:txBody>
      </p:sp>
      <p:sp>
        <p:nvSpPr>
          <p:cNvPr id="24" name="Shape 18"/>
          <p:cNvSpPr/>
          <p:nvPr/>
        </p:nvSpPr>
        <p:spPr>
          <a:xfrm>
            <a:off x="13815441" y="3086100"/>
            <a:ext cx="630936" cy="630936"/>
          </a:xfrm>
          <a:prstGeom prst="ellipse">
            <a:avLst/>
          </a:prstGeom>
          <a:solidFill>
            <a:srgbClr val="EAF1FB"/>
          </a:solidFill>
          <a:ln/>
        </p:spPr>
        <p:txBody>
          <a:bodyPr/>
          <a:lstStyle/>
          <a:p>
            <a:endParaRPr lang="pt-BR" sz="2700"/>
          </a:p>
        </p:txBody>
      </p:sp>
      <p:pic>
        <p:nvPicPr>
          <p:cNvPr id="25" name="Image 4" descr="/home/claude/cafaz/icon_cardiologia_0A4595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952601" y="3223260"/>
            <a:ext cx="356616" cy="356616"/>
          </a:xfrm>
          <a:prstGeom prst="rect">
            <a:avLst/>
          </a:prstGeom>
        </p:spPr>
      </p:pic>
      <p:sp>
        <p:nvSpPr>
          <p:cNvPr id="26" name="Text 19"/>
          <p:cNvSpPr txBox="1"/>
          <p:nvPr/>
        </p:nvSpPr>
        <p:spPr>
          <a:xfrm>
            <a:off x="14610969" y="3312414"/>
            <a:ext cx="2684907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95000"/>
              </a:lnSpc>
            </a:pPr>
            <a:r>
              <a:rPr lang="en-US" sz="1725" b="1" dirty="0">
                <a:solidFill>
                  <a:srgbClr val="0730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CARDIOLOGIA</a:t>
            </a:r>
            <a:endParaRPr lang="en-US" sz="1725" dirty="0"/>
          </a:p>
        </p:txBody>
      </p:sp>
      <p:sp>
        <p:nvSpPr>
          <p:cNvPr id="27" name="Text 20"/>
          <p:cNvSpPr txBox="1"/>
          <p:nvPr/>
        </p:nvSpPr>
        <p:spPr>
          <a:xfrm>
            <a:off x="13815441" y="3799332"/>
            <a:ext cx="3466719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425" dirty="0">
                <a:solidFill>
                  <a:srgbClr val="2634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Lucas Carvalho de Oliveira</a:t>
            </a:r>
            <a:endParaRPr lang="en-US" sz="1425" dirty="0"/>
          </a:p>
        </p:txBody>
      </p:sp>
      <p:sp>
        <p:nvSpPr>
          <p:cNvPr id="28" name="Text 21"/>
          <p:cNvSpPr txBox="1"/>
          <p:nvPr/>
        </p:nvSpPr>
        <p:spPr>
          <a:xfrm>
            <a:off x="13815441" y="4128516"/>
            <a:ext cx="3466719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425" dirty="0">
                <a:solidFill>
                  <a:srgbClr val="2634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Dra. Tatiana Santos Vieira</a:t>
            </a:r>
            <a:endParaRPr lang="en-US" sz="1425" dirty="0"/>
          </a:p>
        </p:txBody>
      </p:sp>
      <p:sp>
        <p:nvSpPr>
          <p:cNvPr id="29" name="Shape 22"/>
          <p:cNvSpPr/>
          <p:nvPr/>
        </p:nvSpPr>
        <p:spPr>
          <a:xfrm>
            <a:off x="754380" y="5170932"/>
            <a:ext cx="3987927" cy="2084832"/>
          </a:xfrm>
          <a:prstGeom prst="roundRect">
            <a:avLst>
              <a:gd name="adj" fmla="val 6579"/>
            </a:avLst>
          </a:prstGeom>
          <a:solidFill>
            <a:srgbClr val="FFFFFF"/>
          </a:solidFill>
          <a:ln w="12700">
            <a:solidFill>
              <a:srgbClr val="D7E2F0"/>
            </a:solidFill>
            <a:prstDash val="solid"/>
          </a:ln>
          <a:effectLst>
            <a:outerShdw blurRad="76200" dist="25400" dir="5400000" algn="bl" rotWithShape="0">
              <a:srgbClr val="1B2A3D">
                <a:alpha val="12000"/>
              </a:srgbClr>
            </a:outerShdw>
          </a:effectLst>
        </p:spPr>
        <p:txBody>
          <a:bodyPr/>
          <a:lstStyle/>
          <a:p>
            <a:endParaRPr lang="pt-BR" sz="2700"/>
          </a:p>
        </p:txBody>
      </p:sp>
      <p:sp>
        <p:nvSpPr>
          <p:cNvPr id="30" name="Shape 23"/>
          <p:cNvSpPr/>
          <p:nvPr/>
        </p:nvSpPr>
        <p:spPr>
          <a:xfrm>
            <a:off x="1028700" y="5445252"/>
            <a:ext cx="630936" cy="630936"/>
          </a:xfrm>
          <a:prstGeom prst="ellipse">
            <a:avLst/>
          </a:prstGeom>
          <a:solidFill>
            <a:srgbClr val="EAF1FB"/>
          </a:solidFill>
          <a:ln/>
        </p:spPr>
        <p:txBody>
          <a:bodyPr/>
          <a:lstStyle/>
          <a:p>
            <a:endParaRPr lang="pt-BR" sz="2700"/>
          </a:p>
        </p:txBody>
      </p:sp>
      <p:pic>
        <p:nvPicPr>
          <p:cNvPr id="31" name="Image 5" descr="/home/claude/cafaz/icon_urologia_0A4595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65860" y="5582412"/>
            <a:ext cx="356616" cy="356616"/>
          </a:xfrm>
          <a:prstGeom prst="rect">
            <a:avLst/>
          </a:prstGeom>
        </p:spPr>
      </p:pic>
      <p:sp>
        <p:nvSpPr>
          <p:cNvPr id="32" name="Text 24"/>
          <p:cNvSpPr txBox="1"/>
          <p:nvPr/>
        </p:nvSpPr>
        <p:spPr>
          <a:xfrm>
            <a:off x="1824228" y="5637276"/>
            <a:ext cx="2684907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95000"/>
              </a:lnSpc>
            </a:pPr>
            <a:r>
              <a:rPr lang="en-US" sz="1725" b="1" dirty="0">
                <a:solidFill>
                  <a:srgbClr val="0730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UROLOGIA</a:t>
            </a:r>
            <a:endParaRPr lang="en-US" sz="1725" dirty="0"/>
          </a:p>
        </p:txBody>
      </p:sp>
      <p:sp>
        <p:nvSpPr>
          <p:cNvPr id="33" name="Text 25"/>
          <p:cNvSpPr txBox="1"/>
          <p:nvPr/>
        </p:nvSpPr>
        <p:spPr>
          <a:xfrm>
            <a:off x="1028700" y="6158484"/>
            <a:ext cx="3466719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425" dirty="0">
                <a:solidFill>
                  <a:srgbClr val="2634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Leonardo Araújo Pessoa de Andrade</a:t>
            </a:r>
            <a:endParaRPr lang="en-US" sz="1425" dirty="0"/>
          </a:p>
        </p:txBody>
      </p:sp>
      <p:sp>
        <p:nvSpPr>
          <p:cNvPr id="34" name="Shape 26"/>
          <p:cNvSpPr/>
          <p:nvPr/>
        </p:nvSpPr>
        <p:spPr>
          <a:xfrm>
            <a:off x="5016627" y="5170932"/>
            <a:ext cx="3987927" cy="2084832"/>
          </a:xfrm>
          <a:prstGeom prst="roundRect">
            <a:avLst>
              <a:gd name="adj" fmla="val 6579"/>
            </a:avLst>
          </a:prstGeom>
          <a:solidFill>
            <a:srgbClr val="FFFFFF"/>
          </a:solidFill>
          <a:ln w="12700">
            <a:solidFill>
              <a:srgbClr val="D7E2F0"/>
            </a:solidFill>
            <a:prstDash val="solid"/>
          </a:ln>
          <a:effectLst>
            <a:outerShdw blurRad="76200" dist="25400" dir="5400000" algn="bl" rotWithShape="0">
              <a:srgbClr val="1B2A3D">
                <a:alpha val="12000"/>
              </a:srgbClr>
            </a:outerShdw>
          </a:effectLst>
        </p:spPr>
        <p:txBody>
          <a:bodyPr/>
          <a:lstStyle/>
          <a:p>
            <a:endParaRPr lang="pt-BR" sz="2700"/>
          </a:p>
        </p:txBody>
      </p:sp>
      <p:sp>
        <p:nvSpPr>
          <p:cNvPr id="35" name="Shape 27"/>
          <p:cNvSpPr/>
          <p:nvPr/>
        </p:nvSpPr>
        <p:spPr>
          <a:xfrm>
            <a:off x="5290947" y="5445252"/>
            <a:ext cx="630936" cy="630936"/>
          </a:xfrm>
          <a:prstGeom prst="ellipse">
            <a:avLst/>
          </a:prstGeom>
          <a:solidFill>
            <a:srgbClr val="EAF1FB"/>
          </a:solidFill>
          <a:ln/>
        </p:spPr>
        <p:txBody>
          <a:bodyPr/>
          <a:lstStyle/>
          <a:p>
            <a:endParaRPr lang="pt-BR" sz="2700"/>
          </a:p>
        </p:txBody>
      </p:sp>
      <p:pic>
        <p:nvPicPr>
          <p:cNvPr id="36" name="Image 6" descr="/home/claude/cafaz/icon_mastologia_0A4595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28107" y="5582412"/>
            <a:ext cx="356616" cy="356616"/>
          </a:xfrm>
          <a:prstGeom prst="rect">
            <a:avLst/>
          </a:prstGeom>
        </p:spPr>
      </p:pic>
      <p:sp>
        <p:nvSpPr>
          <p:cNvPr id="37" name="Text 28"/>
          <p:cNvSpPr txBox="1"/>
          <p:nvPr/>
        </p:nvSpPr>
        <p:spPr>
          <a:xfrm>
            <a:off x="6101906" y="5637276"/>
            <a:ext cx="2684907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95000"/>
              </a:lnSpc>
            </a:pPr>
            <a:r>
              <a:rPr lang="en-US" sz="1725" b="1" dirty="0">
                <a:solidFill>
                  <a:srgbClr val="0730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MASTOLOGIA</a:t>
            </a:r>
            <a:endParaRPr lang="en-US" sz="1725" dirty="0"/>
          </a:p>
        </p:txBody>
      </p:sp>
      <p:sp>
        <p:nvSpPr>
          <p:cNvPr id="38" name="Text 29"/>
          <p:cNvSpPr txBox="1"/>
          <p:nvPr/>
        </p:nvSpPr>
        <p:spPr>
          <a:xfrm>
            <a:off x="5290947" y="6158484"/>
            <a:ext cx="3466719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425" dirty="0">
                <a:solidFill>
                  <a:srgbClr val="2634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Ercio Ferreira Gomes</a:t>
            </a:r>
            <a:endParaRPr lang="en-US" sz="1425" dirty="0"/>
          </a:p>
        </p:txBody>
      </p:sp>
      <p:sp>
        <p:nvSpPr>
          <p:cNvPr id="39" name="Shape 30"/>
          <p:cNvSpPr/>
          <p:nvPr/>
        </p:nvSpPr>
        <p:spPr>
          <a:xfrm>
            <a:off x="9278874" y="5170932"/>
            <a:ext cx="3987927" cy="2084832"/>
          </a:xfrm>
          <a:prstGeom prst="roundRect">
            <a:avLst>
              <a:gd name="adj" fmla="val 6579"/>
            </a:avLst>
          </a:prstGeom>
          <a:solidFill>
            <a:srgbClr val="FFFFFF"/>
          </a:solidFill>
          <a:ln w="12700">
            <a:solidFill>
              <a:srgbClr val="D7E2F0"/>
            </a:solidFill>
            <a:prstDash val="solid"/>
          </a:ln>
          <a:effectLst>
            <a:outerShdw blurRad="76200" dist="25400" dir="5400000" algn="bl" rotWithShape="0">
              <a:srgbClr val="1B2A3D">
                <a:alpha val="12000"/>
              </a:srgbClr>
            </a:outerShdw>
          </a:effectLst>
        </p:spPr>
        <p:txBody>
          <a:bodyPr/>
          <a:lstStyle/>
          <a:p>
            <a:endParaRPr lang="pt-BR" sz="2700"/>
          </a:p>
        </p:txBody>
      </p:sp>
      <p:sp>
        <p:nvSpPr>
          <p:cNvPr id="40" name="Shape 31"/>
          <p:cNvSpPr/>
          <p:nvPr/>
        </p:nvSpPr>
        <p:spPr>
          <a:xfrm>
            <a:off x="9553194" y="5445252"/>
            <a:ext cx="630936" cy="630936"/>
          </a:xfrm>
          <a:prstGeom prst="ellipse">
            <a:avLst/>
          </a:prstGeom>
          <a:solidFill>
            <a:srgbClr val="EAF1FB"/>
          </a:solidFill>
          <a:ln/>
        </p:spPr>
        <p:txBody>
          <a:bodyPr/>
          <a:lstStyle/>
          <a:p>
            <a:endParaRPr lang="pt-BR" sz="2700"/>
          </a:p>
        </p:txBody>
      </p:sp>
      <p:pic>
        <p:nvPicPr>
          <p:cNvPr id="41" name="Image 7" descr="/home/claude/cafaz/icon_dor_0A4595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690354" y="5582412"/>
            <a:ext cx="356616" cy="356616"/>
          </a:xfrm>
          <a:prstGeom prst="rect">
            <a:avLst/>
          </a:prstGeom>
        </p:spPr>
      </p:pic>
      <p:sp>
        <p:nvSpPr>
          <p:cNvPr id="42" name="Text 32"/>
          <p:cNvSpPr txBox="1"/>
          <p:nvPr/>
        </p:nvSpPr>
        <p:spPr>
          <a:xfrm>
            <a:off x="10348722" y="5637276"/>
            <a:ext cx="2684907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95000"/>
              </a:lnSpc>
            </a:pPr>
            <a:r>
              <a:rPr lang="en-US" sz="1725" b="1" dirty="0">
                <a:solidFill>
                  <a:srgbClr val="0730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MEDICINA DA DOR</a:t>
            </a:r>
            <a:endParaRPr lang="en-US" sz="1725" dirty="0"/>
          </a:p>
        </p:txBody>
      </p:sp>
      <p:sp>
        <p:nvSpPr>
          <p:cNvPr id="43" name="Text 33"/>
          <p:cNvSpPr txBox="1"/>
          <p:nvPr/>
        </p:nvSpPr>
        <p:spPr>
          <a:xfrm>
            <a:off x="9553194" y="6158484"/>
            <a:ext cx="3466719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425" dirty="0">
                <a:solidFill>
                  <a:srgbClr val="2634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Rennan Alves Campelo Bessa</a:t>
            </a:r>
            <a:endParaRPr lang="en-US" sz="1425" dirty="0"/>
          </a:p>
        </p:txBody>
      </p:sp>
      <p:sp>
        <p:nvSpPr>
          <p:cNvPr id="44" name="Text 34"/>
          <p:cNvSpPr txBox="1"/>
          <p:nvPr/>
        </p:nvSpPr>
        <p:spPr>
          <a:xfrm>
            <a:off x="9553194" y="6487668"/>
            <a:ext cx="3466719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425" dirty="0">
                <a:solidFill>
                  <a:srgbClr val="2634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Dra. Danielle M. de Queiroz Macedo Sales</a:t>
            </a:r>
            <a:endParaRPr lang="en-US" sz="1425" dirty="0"/>
          </a:p>
        </p:txBody>
      </p:sp>
      <p:sp>
        <p:nvSpPr>
          <p:cNvPr id="45" name="Shape 35"/>
          <p:cNvSpPr/>
          <p:nvPr/>
        </p:nvSpPr>
        <p:spPr>
          <a:xfrm>
            <a:off x="13541121" y="5170932"/>
            <a:ext cx="3987927" cy="2084832"/>
          </a:xfrm>
          <a:prstGeom prst="roundRect">
            <a:avLst>
              <a:gd name="adj" fmla="val 6579"/>
            </a:avLst>
          </a:prstGeom>
          <a:solidFill>
            <a:srgbClr val="FFFFFF"/>
          </a:solidFill>
          <a:ln w="12700">
            <a:solidFill>
              <a:srgbClr val="D7E2F0"/>
            </a:solidFill>
            <a:prstDash val="solid"/>
          </a:ln>
          <a:effectLst>
            <a:outerShdw blurRad="76200" dist="25400" dir="5400000" algn="bl" rotWithShape="0">
              <a:srgbClr val="1B2A3D">
                <a:alpha val="12000"/>
              </a:srgbClr>
            </a:outerShdw>
          </a:effectLst>
        </p:spPr>
        <p:txBody>
          <a:bodyPr/>
          <a:lstStyle/>
          <a:p>
            <a:endParaRPr lang="pt-BR" sz="2700"/>
          </a:p>
        </p:txBody>
      </p:sp>
      <p:sp>
        <p:nvSpPr>
          <p:cNvPr id="46" name="Shape 36"/>
          <p:cNvSpPr/>
          <p:nvPr/>
        </p:nvSpPr>
        <p:spPr>
          <a:xfrm>
            <a:off x="13815441" y="5445252"/>
            <a:ext cx="630936" cy="630936"/>
          </a:xfrm>
          <a:prstGeom prst="ellipse">
            <a:avLst/>
          </a:prstGeom>
          <a:solidFill>
            <a:srgbClr val="EAF1FB"/>
          </a:solidFill>
          <a:ln/>
        </p:spPr>
        <p:txBody>
          <a:bodyPr/>
          <a:lstStyle/>
          <a:p>
            <a:endParaRPr lang="pt-BR" sz="2700"/>
          </a:p>
        </p:txBody>
      </p:sp>
      <p:pic>
        <p:nvPicPr>
          <p:cNvPr id="47" name="Image 8" descr="/home/claude/cafaz/icon_psiquiatria_0A4595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3952601" y="5582412"/>
            <a:ext cx="356616" cy="356616"/>
          </a:xfrm>
          <a:prstGeom prst="rect">
            <a:avLst/>
          </a:prstGeom>
        </p:spPr>
      </p:pic>
      <p:sp>
        <p:nvSpPr>
          <p:cNvPr id="48" name="Text 37"/>
          <p:cNvSpPr txBox="1"/>
          <p:nvPr/>
        </p:nvSpPr>
        <p:spPr>
          <a:xfrm>
            <a:off x="14610969" y="5638395"/>
            <a:ext cx="2684907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95000"/>
              </a:lnSpc>
            </a:pPr>
            <a:r>
              <a:rPr lang="en-US" sz="1725" b="1" dirty="0">
                <a:solidFill>
                  <a:srgbClr val="0730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PSIQUIATRIA</a:t>
            </a:r>
            <a:endParaRPr lang="en-US" sz="1725" dirty="0"/>
          </a:p>
        </p:txBody>
      </p:sp>
      <p:sp>
        <p:nvSpPr>
          <p:cNvPr id="49" name="Text 38"/>
          <p:cNvSpPr txBox="1"/>
          <p:nvPr/>
        </p:nvSpPr>
        <p:spPr>
          <a:xfrm>
            <a:off x="13815441" y="6158484"/>
            <a:ext cx="3466719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425" dirty="0">
                <a:solidFill>
                  <a:srgbClr val="2634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Igor Melo Martins</a:t>
            </a:r>
            <a:endParaRPr lang="en-US" sz="1425" dirty="0"/>
          </a:p>
        </p:txBody>
      </p:sp>
      <p:sp>
        <p:nvSpPr>
          <p:cNvPr id="50" name="Text 39"/>
          <p:cNvSpPr txBox="1"/>
          <p:nvPr/>
        </p:nvSpPr>
        <p:spPr>
          <a:xfrm>
            <a:off x="13815441" y="6487668"/>
            <a:ext cx="3466719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425" dirty="0">
                <a:solidFill>
                  <a:srgbClr val="2634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Rafael Sindeaux Ferreira</a:t>
            </a:r>
            <a:endParaRPr lang="en-US" sz="1425" dirty="0"/>
          </a:p>
        </p:txBody>
      </p:sp>
      <p:sp>
        <p:nvSpPr>
          <p:cNvPr id="51" name="Text 40"/>
          <p:cNvSpPr txBox="1"/>
          <p:nvPr/>
        </p:nvSpPr>
        <p:spPr>
          <a:xfrm>
            <a:off x="13815441" y="6816852"/>
            <a:ext cx="3466719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425" dirty="0">
                <a:solidFill>
                  <a:srgbClr val="2634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Dra. Ciane Lara dos Santos Rodrigues</a:t>
            </a:r>
            <a:endParaRPr lang="en-US" sz="1425" dirty="0"/>
          </a:p>
        </p:txBody>
      </p:sp>
      <p:sp>
        <p:nvSpPr>
          <p:cNvPr id="52" name="Shape 41"/>
          <p:cNvSpPr/>
          <p:nvPr/>
        </p:nvSpPr>
        <p:spPr>
          <a:xfrm>
            <a:off x="754380" y="7530084"/>
            <a:ext cx="3987927" cy="2084832"/>
          </a:xfrm>
          <a:prstGeom prst="roundRect">
            <a:avLst>
              <a:gd name="adj" fmla="val 6579"/>
            </a:avLst>
          </a:prstGeom>
          <a:solidFill>
            <a:srgbClr val="FFFFFF"/>
          </a:solidFill>
          <a:ln w="12700">
            <a:solidFill>
              <a:srgbClr val="D7E2F0"/>
            </a:solidFill>
            <a:prstDash val="solid"/>
          </a:ln>
          <a:effectLst>
            <a:outerShdw blurRad="76200" dist="25400" dir="5400000" algn="bl" rotWithShape="0">
              <a:srgbClr val="1B2A3D">
                <a:alpha val="12000"/>
              </a:srgbClr>
            </a:outerShdw>
          </a:effectLst>
        </p:spPr>
        <p:txBody>
          <a:bodyPr/>
          <a:lstStyle/>
          <a:p>
            <a:endParaRPr lang="pt-BR" sz="2700"/>
          </a:p>
        </p:txBody>
      </p:sp>
      <p:sp>
        <p:nvSpPr>
          <p:cNvPr id="53" name="Shape 42"/>
          <p:cNvSpPr/>
          <p:nvPr/>
        </p:nvSpPr>
        <p:spPr>
          <a:xfrm>
            <a:off x="1028700" y="7804404"/>
            <a:ext cx="630936" cy="630936"/>
          </a:xfrm>
          <a:prstGeom prst="ellipse">
            <a:avLst/>
          </a:prstGeom>
          <a:solidFill>
            <a:srgbClr val="EAF1FB"/>
          </a:solidFill>
          <a:ln/>
        </p:spPr>
        <p:txBody>
          <a:bodyPr/>
          <a:lstStyle/>
          <a:p>
            <a:endParaRPr lang="pt-BR" sz="2700"/>
          </a:p>
        </p:txBody>
      </p:sp>
      <p:pic>
        <p:nvPicPr>
          <p:cNvPr id="54" name="Image 9" descr="/home/claude/cafaz/icon_nutricao_0A4595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165860" y="7941564"/>
            <a:ext cx="356616" cy="356616"/>
          </a:xfrm>
          <a:prstGeom prst="rect">
            <a:avLst/>
          </a:prstGeom>
        </p:spPr>
      </p:pic>
      <p:sp>
        <p:nvSpPr>
          <p:cNvPr id="55" name="Text 43"/>
          <p:cNvSpPr txBox="1"/>
          <p:nvPr/>
        </p:nvSpPr>
        <p:spPr>
          <a:xfrm>
            <a:off x="1824228" y="7941564"/>
            <a:ext cx="2684907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95000"/>
              </a:lnSpc>
            </a:pPr>
            <a:r>
              <a:rPr lang="en-US" sz="1725" b="1" dirty="0">
                <a:solidFill>
                  <a:srgbClr val="0730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NUTRIÇÃO</a:t>
            </a:r>
            <a:endParaRPr lang="en-US" sz="1725" dirty="0"/>
          </a:p>
        </p:txBody>
      </p:sp>
      <p:sp>
        <p:nvSpPr>
          <p:cNvPr id="56" name="Text 44"/>
          <p:cNvSpPr txBox="1"/>
          <p:nvPr/>
        </p:nvSpPr>
        <p:spPr>
          <a:xfrm>
            <a:off x="1028700" y="8517636"/>
            <a:ext cx="3466719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425" dirty="0">
                <a:solidFill>
                  <a:srgbClr val="2634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Dra. Raveny Cavalcante de Oliveira</a:t>
            </a:r>
            <a:endParaRPr lang="en-US" sz="1425" dirty="0"/>
          </a:p>
        </p:txBody>
      </p:sp>
      <p:sp>
        <p:nvSpPr>
          <p:cNvPr id="57" name="Text 45"/>
          <p:cNvSpPr txBox="1"/>
          <p:nvPr/>
        </p:nvSpPr>
        <p:spPr>
          <a:xfrm>
            <a:off x="1028700" y="8846820"/>
            <a:ext cx="3466719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425" dirty="0">
                <a:solidFill>
                  <a:srgbClr val="2634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Dra. Gabriela de Vasconcelos Carneiro</a:t>
            </a:r>
            <a:endParaRPr lang="en-US" sz="1425" dirty="0"/>
          </a:p>
        </p:txBody>
      </p:sp>
      <p:sp>
        <p:nvSpPr>
          <p:cNvPr id="58" name="Shape 46"/>
          <p:cNvSpPr/>
          <p:nvPr/>
        </p:nvSpPr>
        <p:spPr>
          <a:xfrm>
            <a:off x="5016627" y="7530084"/>
            <a:ext cx="3987927" cy="2084832"/>
          </a:xfrm>
          <a:prstGeom prst="roundRect">
            <a:avLst>
              <a:gd name="adj" fmla="val 6579"/>
            </a:avLst>
          </a:prstGeom>
          <a:solidFill>
            <a:srgbClr val="FFFFFF"/>
          </a:solidFill>
          <a:ln w="12700">
            <a:solidFill>
              <a:srgbClr val="D7E2F0"/>
            </a:solidFill>
            <a:prstDash val="solid"/>
          </a:ln>
          <a:effectLst>
            <a:outerShdw blurRad="76200" dist="25400" dir="5400000" algn="bl" rotWithShape="0">
              <a:srgbClr val="1B2A3D">
                <a:alpha val="12000"/>
              </a:srgbClr>
            </a:outerShdw>
          </a:effectLst>
        </p:spPr>
        <p:txBody>
          <a:bodyPr/>
          <a:lstStyle/>
          <a:p>
            <a:endParaRPr lang="pt-BR" sz="2700"/>
          </a:p>
        </p:txBody>
      </p:sp>
      <p:sp>
        <p:nvSpPr>
          <p:cNvPr id="59" name="Shape 47"/>
          <p:cNvSpPr/>
          <p:nvPr/>
        </p:nvSpPr>
        <p:spPr>
          <a:xfrm>
            <a:off x="5290947" y="7804404"/>
            <a:ext cx="630936" cy="630936"/>
          </a:xfrm>
          <a:prstGeom prst="ellipse">
            <a:avLst/>
          </a:prstGeom>
          <a:solidFill>
            <a:srgbClr val="EAF1FB"/>
          </a:solidFill>
          <a:ln/>
        </p:spPr>
        <p:txBody>
          <a:bodyPr/>
          <a:lstStyle/>
          <a:p>
            <a:endParaRPr lang="pt-BR" sz="2700"/>
          </a:p>
        </p:txBody>
      </p:sp>
      <p:pic>
        <p:nvPicPr>
          <p:cNvPr id="60" name="Image 10" descr="/home/claude/cafaz/icon_endocrino_0A4595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428107" y="7941564"/>
            <a:ext cx="356616" cy="356616"/>
          </a:xfrm>
          <a:prstGeom prst="rect">
            <a:avLst/>
          </a:prstGeom>
        </p:spPr>
      </p:pic>
      <p:sp>
        <p:nvSpPr>
          <p:cNvPr id="61" name="Text 48"/>
          <p:cNvSpPr txBox="1"/>
          <p:nvPr/>
        </p:nvSpPr>
        <p:spPr>
          <a:xfrm>
            <a:off x="6059043" y="7936245"/>
            <a:ext cx="2684907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95000"/>
              </a:lnSpc>
            </a:pPr>
            <a:r>
              <a:rPr lang="en-US" sz="1725" b="1" dirty="0">
                <a:solidFill>
                  <a:srgbClr val="0730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ENDOCRINOLOGIA</a:t>
            </a:r>
            <a:endParaRPr lang="en-US" sz="1725" dirty="0"/>
          </a:p>
        </p:txBody>
      </p:sp>
      <p:sp>
        <p:nvSpPr>
          <p:cNvPr id="62" name="Text 49"/>
          <p:cNvSpPr txBox="1"/>
          <p:nvPr/>
        </p:nvSpPr>
        <p:spPr>
          <a:xfrm>
            <a:off x="5290947" y="8517636"/>
            <a:ext cx="3466719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425" dirty="0">
                <a:solidFill>
                  <a:srgbClr val="2634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Dra. Aline Teixeira Melo</a:t>
            </a:r>
            <a:endParaRPr lang="en-US" sz="1425" dirty="0"/>
          </a:p>
        </p:txBody>
      </p:sp>
      <p:sp>
        <p:nvSpPr>
          <p:cNvPr id="63" name="Text 50"/>
          <p:cNvSpPr txBox="1"/>
          <p:nvPr/>
        </p:nvSpPr>
        <p:spPr>
          <a:xfrm>
            <a:off x="5290947" y="8846820"/>
            <a:ext cx="3466719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425" dirty="0">
                <a:solidFill>
                  <a:srgbClr val="2634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Dra. Ana Paula Abreu Martins Sales</a:t>
            </a:r>
            <a:endParaRPr lang="en-US" sz="1425" dirty="0"/>
          </a:p>
        </p:txBody>
      </p:sp>
      <p:sp>
        <p:nvSpPr>
          <p:cNvPr id="64" name="Shape 51"/>
          <p:cNvSpPr/>
          <p:nvPr/>
        </p:nvSpPr>
        <p:spPr>
          <a:xfrm>
            <a:off x="9278874" y="7530084"/>
            <a:ext cx="3987927" cy="2084832"/>
          </a:xfrm>
          <a:prstGeom prst="roundRect">
            <a:avLst>
              <a:gd name="adj" fmla="val 6579"/>
            </a:avLst>
          </a:prstGeom>
          <a:solidFill>
            <a:srgbClr val="FFFFFF"/>
          </a:solidFill>
          <a:ln w="12700">
            <a:solidFill>
              <a:srgbClr val="D7E2F0"/>
            </a:solidFill>
            <a:prstDash val="solid"/>
          </a:ln>
          <a:effectLst>
            <a:outerShdw blurRad="76200" dist="25400" dir="5400000" algn="bl" rotWithShape="0">
              <a:srgbClr val="1B2A3D">
                <a:alpha val="12000"/>
              </a:srgbClr>
            </a:outerShdw>
          </a:effectLst>
        </p:spPr>
        <p:txBody>
          <a:bodyPr/>
          <a:lstStyle/>
          <a:p>
            <a:endParaRPr lang="pt-BR" sz="2700"/>
          </a:p>
        </p:txBody>
      </p:sp>
      <p:sp>
        <p:nvSpPr>
          <p:cNvPr id="65" name="Shape 52"/>
          <p:cNvSpPr/>
          <p:nvPr/>
        </p:nvSpPr>
        <p:spPr>
          <a:xfrm>
            <a:off x="9553194" y="7804404"/>
            <a:ext cx="630936" cy="630936"/>
          </a:xfrm>
          <a:prstGeom prst="ellipse">
            <a:avLst/>
          </a:prstGeom>
          <a:solidFill>
            <a:srgbClr val="EAF1FB"/>
          </a:solidFill>
          <a:ln/>
        </p:spPr>
        <p:txBody>
          <a:bodyPr/>
          <a:lstStyle/>
          <a:p>
            <a:endParaRPr lang="pt-BR" sz="2700"/>
          </a:p>
        </p:txBody>
      </p:sp>
      <p:pic>
        <p:nvPicPr>
          <p:cNvPr id="66" name="Image 11" descr="/home/claude/cafaz/icon_dermatologia_0A4595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9690354" y="7941564"/>
            <a:ext cx="356616" cy="356616"/>
          </a:xfrm>
          <a:prstGeom prst="rect">
            <a:avLst/>
          </a:prstGeom>
        </p:spPr>
      </p:pic>
      <p:sp>
        <p:nvSpPr>
          <p:cNvPr id="67" name="Text 53"/>
          <p:cNvSpPr txBox="1"/>
          <p:nvPr/>
        </p:nvSpPr>
        <p:spPr>
          <a:xfrm>
            <a:off x="10335006" y="7985790"/>
            <a:ext cx="2684907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95000"/>
              </a:lnSpc>
            </a:pPr>
            <a:r>
              <a:rPr lang="en-US" sz="1725" b="1" dirty="0">
                <a:solidFill>
                  <a:srgbClr val="0730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DERMATOLOGIA</a:t>
            </a:r>
            <a:endParaRPr lang="en-US" sz="1725" dirty="0"/>
          </a:p>
        </p:txBody>
      </p:sp>
      <p:sp>
        <p:nvSpPr>
          <p:cNvPr id="68" name="Text 54"/>
          <p:cNvSpPr txBox="1"/>
          <p:nvPr/>
        </p:nvSpPr>
        <p:spPr>
          <a:xfrm>
            <a:off x="9553194" y="8517636"/>
            <a:ext cx="3466719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425" dirty="0">
                <a:solidFill>
                  <a:srgbClr val="2634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Breno Fonseca de Souza</a:t>
            </a:r>
            <a:endParaRPr lang="en-US" sz="1425" dirty="0"/>
          </a:p>
        </p:txBody>
      </p:sp>
      <p:sp>
        <p:nvSpPr>
          <p:cNvPr id="69" name="Shape 55"/>
          <p:cNvSpPr/>
          <p:nvPr/>
        </p:nvSpPr>
        <p:spPr>
          <a:xfrm>
            <a:off x="13541121" y="7530084"/>
            <a:ext cx="3987927" cy="2084832"/>
          </a:xfrm>
          <a:prstGeom prst="roundRect">
            <a:avLst>
              <a:gd name="adj" fmla="val 6579"/>
            </a:avLst>
          </a:prstGeom>
          <a:solidFill>
            <a:srgbClr val="FFFFFF"/>
          </a:solidFill>
          <a:ln w="12700">
            <a:solidFill>
              <a:srgbClr val="D7E2F0"/>
            </a:solidFill>
            <a:prstDash val="solid"/>
          </a:ln>
          <a:effectLst>
            <a:outerShdw blurRad="76200" dist="25400" dir="5400000" algn="bl" rotWithShape="0">
              <a:srgbClr val="1B2A3D">
                <a:alpha val="12000"/>
              </a:srgbClr>
            </a:outerShdw>
          </a:effectLst>
        </p:spPr>
        <p:txBody>
          <a:bodyPr/>
          <a:lstStyle/>
          <a:p>
            <a:endParaRPr lang="pt-BR" sz="2700"/>
          </a:p>
        </p:txBody>
      </p:sp>
      <p:sp>
        <p:nvSpPr>
          <p:cNvPr id="70" name="Shape 56"/>
          <p:cNvSpPr/>
          <p:nvPr/>
        </p:nvSpPr>
        <p:spPr>
          <a:xfrm>
            <a:off x="13815441" y="7804404"/>
            <a:ext cx="630936" cy="630936"/>
          </a:xfrm>
          <a:prstGeom prst="ellipse">
            <a:avLst/>
          </a:prstGeom>
          <a:solidFill>
            <a:srgbClr val="EAF1FB"/>
          </a:solidFill>
          <a:ln/>
        </p:spPr>
        <p:txBody>
          <a:bodyPr/>
          <a:lstStyle/>
          <a:p>
            <a:endParaRPr lang="pt-BR" sz="2700"/>
          </a:p>
        </p:txBody>
      </p:sp>
      <p:pic>
        <p:nvPicPr>
          <p:cNvPr id="71" name="Image 12" descr="/home/claude/cafaz/icon_fisioterapia_0A4595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3952601" y="7941564"/>
            <a:ext cx="356616" cy="356616"/>
          </a:xfrm>
          <a:prstGeom prst="rect">
            <a:avLst/>
          </a:prstGeom>
        </p:spPr>
      </p:pic>
      <p:sp>
        <p:nvSpPr>
          <p:cNvPr id="72" name="Text 57"/>
          <p:cNvSpPr txBox="1"/>
          <p:nvPr/>
        </p:nvSpPr>
        <p:spPr>
          <a:xfrm>
            <a:off x="14597253" y="7991109"/>
            <a:ext cx="2684907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95000"/>
              </a:lnSpc>
            </a:pPr>
            <a:r>
              <a:rPr lang="en-US" sz="1725" b="1" dirty="0">
                <a:solidFill>
                  <a:srgbClr val="0730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FISIOTERAPIA E PSICOLOGIA</a:t>
            </a:r>
            <a:endParaRPr lang="en-US" sz="1725" dirty="0"/>
          </a:p>
        </p:txBody>
      </p:sp>
      <p:sp>
        <p:nvSpPr>
          <p:cNvPr id="73" name="Text 58"/>
          <p:cNvSpPr txBox="1"/>
          <p:nvPr/>
        </p:nvSpPr>
        <p:spPr>
          <a:xfrm>
            <a:off x="13815441" y="8517636"/>
            <a:ext cx="3466719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425" dirty="0">
                <a:solidFill>
                  <a:srgbClr val="2634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Diversos</a:t>
            </a:r>
            <a:endParaRPr lang="en-US" sz="1425" dirty="0"/>
          </a:p>
        </p:txBody>
      </p:sp>
      <p:sp>
        <p:nvSpPr>
          <p:cNvPr id="74" name="Text 59"/>
          <p:cNvSpPr txBox="1"/>
          <p:nvPr/>
        </p:nvSpPr>
        <p:spPr>
          <a:xfrm>
            <a:off x="754380" y="9710928"/>
            <a:ext cx="131673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350" dirty="0">
                <a:solidFill>
                  <a:srgbClr val="6B7A8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Rede sujeita a atualizações. </a:t>
            </a:r>
            <a:endParaRPr lang="en-US" sz="135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E82A78-864C-8F22-B482-A6443059BF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>
            <a:extLst>
              <a:ext uri="{FF2B5EF4-FFF2-40B4-BE49-F238E27FC236}">
                <a16:creationId xmlns:a16="http://schemas.microsoft.com/office/drawing/2014/main" id="{3739E9C5-D286-CD44-0CB9-1AB91975CF76}"/>
              </a:ext>
            </a:extLst>
          </p:cNvPr>
          <p:cNvGrpSpPr/>
          <p:nvPr/>
        </p:nvGrpSpPr>
        <p:grpSpPr>
          <a:xfrm>
            <a:off x="1028700" y="0"/>
            <a:ext cx="16230600" cy="507837"/>
            <a:chOff x="0" y="0"/>
            <a:chExt cx="4274726" cy="133751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5238906C-1CCC-F649-BFEC-4A0D7E990CFD}"/>
                </a:ext>
              </a:extLst>
            </p:cNvPr>
            <p:cNvSpPr/>
            <p:nvPr/>
          </p:nvSpPr>
          <p:spPr>
            <a:xfrm>
              <a:off x="0" y="0"/>
              <a:ext cx="4274726" cy="133751"/>
            </a:xfrm>
            <a:custGeom>
              <a:avLst/>
              <a:gdLst/>
              <a:ahLst/>
              <a:cxnLst/>
              <a:rect l="l" t="t" r="r" b="b"/>
              <a:pathLst>
                <a:path w="4274726" h="133751">
                  <a:moveTo>
                    <a:pt x="954" y="0"/>
                  </a:moveTo>
                  <a:lnTo>
                    <a:pt x="4273772" y="0"/>
                  </a:lnTo>
                  <a:cubicBezTo>
                    <a:pt x="4274299" y="0"/>
                    <a:pt x="4274726" y="427"/>
                    <a:pt x="4274726" y="954"/>
                  </a:cubicBezTo>
                  <a:lnTo>
                    <a:pt x="4274726" y="132797"/>
                  </a:lnTo>
                  <a:cubicBezTo>
                    <a:pt x="4274726" y="133050"/>
                    <a:pt x="4274626" y="133293"/>
                    <a:pt x="4274446" y="133472"/>
                  </a:cubicBezTo>
                  <a:cubicBezTo>
                    <a:pt x="4274267" y="133651"/>
                    <a:pt x="4274025" y="133751"/>
                    <a:pt x="4273772" y="133751"/>
                  </a:cubicBezTo>
                  <a:lnTo>
                    <a:pt x="954" y="133751"/>
                  </a:lnTo>
                  <a:cubicBezTo>
                    <a:pt x="427" y="133751"/>
                    <a:pt x="0" y="133324"/>
                    <a:pt x="0" y="132797"/>
                  </a:cubicBezTo>
                  <a:lnTo>
                    <a:pt x="0" y="954"/>
                  </a:lnTo>
                  <a:cubicBezTo>
                    <a:pt x="0" y="701"/>
                    <a:pt x="101" y="458"/>
                    <a:pt x="279" y="279"/>
                  </a:cubicBezTo>
                  <a:cubicBezTo>
                    <a:pt x="458" y="101"/>
                    <a:pt x="701" y="0"/>
                    <a:pt x="954" y="0"/>
                  </a:cubicBezTo>
                  <a:close/>
                </a:path>
              </a:pathLst>
            </a:custGeom>
            <a:solidFill>
              <a:srgbClr val="439BD4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7" name="TextBox 7">
              <a:extLst>
                <a:ext uri="{FF2B5EF4-FFF2-40B4-BE49-F238E27FC236}">
                  <a16:creationId xmlns:a16="http://schemas.microsoft.com/office/drawing/2014/main" id="{C77BF6C9-3992-B426-49CF-D1319B2D74F6}"/>
                </a:ext>
              </a:extLst>
            </p:cNvPr>
            <p:cNvSpPr txBox="1"/>
            <p:nvPr/>
          </p:nvSpPr>
          <p:spPr>
            <a:xfrm>
              <a:off x="0" y="-38100"/>
              <a:ext cx="4274726" cy="17185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8" name="Group 8">
            <a:extLst>
              <a:ext uri="{FF2B5EF4-FFF2-40B4-BE49-F238E27FC236}">
                <a16:creationId xmlns:a16="http://schemas.microsoft.com/office/drawing/2014/main" id="{62213C39-BF0E-F6EF-24D5-C0744720E4A1}"/>
              </a:ext>
            </a:extLst>
          </p:cNvPr>
          <p:cNvGrpSpPr/>
          <p:nvPr/>
        </p:nvGrpSpPr>
        <p:grpSpPr>
          <a:xfrm>
            <a:off x="1028700" y="9592089"/>
            <a:ext cx="16230600" cy="704187"/>
            <a:chOff x="0" y="0"/>
            <a:chExt cx="4274726" cy="185465"/>
          </a:xfrm>
        </p:grpSpPr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2A7838F9-B046-1565-A194-41E8717DA0DE}"/>
                </a:ext>
              </a:extLst>
            </p:cNvPr>
            <p:cNvSpPr/>
            <p:nvPr/>
          </p:nvSpPr>
          <p:spPr>
            <a:xfrm>
              <a:off x="0" y="0"/>
              <a:ext cx="4274726" cy="185465"/>
            </a:xfrm>
            <a:custGeom>
              <a:avLst/>
              <a:gdLst/>
              <a:ahLst/>
              <a:cxnLst/>
              <a:rect l="l" t="t" r="r" b="b"/>
              <a:pathLst>
                <a:path w="4274726" h="185465">
                  <a:moveTo>
                    <a:pt x="0" y="0"/>
                  </a:moveTo>
                  <a:lnTo>
                    <a:pt x="4274726" y="0"/>
                  </a:lnTo>
                  <a:lnTo>
                    <a:pt x="4274726" y="185465"/>
                  </a:lnTo>
                  <a:lnTo>
                    <a:pt x="0" y="185465"/>
                  </a:lnTo>
                  <a:close/>
                </a:path>
              </a:pathLst>
            </a:custGeom>
            <a:gradFill rotWithShape="1">
              <a:gsLst>
                <a:gs pos="0">
                  <a:srgbClr val="08296C">
                    <a:alpha val="100000"/>
                  </a:srgbClr>
                </a:gs>
                <a:gs pos="50000">
                  <a:srgbClr val="2361A0">
                    <a:alpha val="100000"/>
                  </a:srgbClr>
                </a:gs>
                <a:gs pos="100000">
                  <a:srgbClr val="439BD4">
                    <a:alpha val="10000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</p:spPr>
          <p:txBody>
            <a:bodyPr/>
            <a:lstStyle/>
            <a:p>
              <a:endParaRPr lang="pt-BR"/>
            </a:p>
          </p:txBody>
        </p:sp>
        <p:sp>
          <p:nvSpPr>
            <p:cNvPr id="10" name="TextBox 10">
              <a:extLst>
                <a:ext uri="{FF2B5EF4-FFF2-40B4-BE49-F238E27FC236}">
                  <a16:creationId xmlns:a16="http://schemas.microsoft.com/office/drawing/2014/main" id="{19B425B9-B0BA-461B-3307-5EEAB08E00C3}"/>
                </a:ext>
              </a:extLst>
            </p:cNvPr>
            <p:cNvSpPr txBox="1"/>
            <p:nvPr/>
          </p:nvSpPr>
          <p:spPr>
            <a:xfrm>
              <a:off x="0" y="-38100"/>
              <a:ext cx="4274726" cy="22356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5" name="Freeform 3">
            <a:extLst>
              <a:ext uri="{FF2B5EF4-FFF2-40B4-BE49-F238E27FC236}">
                <a16:creationId xmlns:a16="http://schemas.microsoft.com/office/drawing/2014/main" id="{ABAC961D-FFA4-1EED-EBCA-C6536C93CC90}"/>
              </a:ext>
            </a:extLst>
          </p:cNvPr>
          <p:cNvSpPr/>
          <p:nvPr/>
        </p:nvSpPr>
        <p:spPr>
          <a:xfrm>
            <a:off x="1026242" y="-12322"/>
            <a:ext cx="16230600" cy="520159"/>
          </a:xfrm>
          <a:custGeom>
            <a:avLst/>
            <a:gdLst/>
            <a:ahLst/>
            <a:cxnLst/>
            <a:rect l="l" t="t" r="r" b="b"/>
            <a:pathLst>
              <a:path w="4274726" h="853128">
                <a:moveTo>
                  <a:pt x="24327" y="0"/>
                </a:moveTo>
                <a:lnTo>
                  <a:pt x="4250399" y="0"/>
                </a:lnTo>
                <a:cubicBezTo>
                  <a:pt x="4263834" y="0"/>
                  <a:pt x="4274726" y="10891"/>
                  <a:pt x="4274726" y="24327"/>
                </a:cubicBezTo>
                <a:lnTo>
                  <a:pt x="4274726" y="828801"/>
                </a:lnTo>
                <a:cubicBezTo>
                  <a:pt x="4274726" y="842236"/>
                  <a:pt x="4263834" y="853128"/>
                  <a:pt x="4250399" y="853128"/>
                </a:cubicBezTo>
                <a:lnTo>
                  <a:pt x="24327" y="853128"/>
                </a:lnTo>
                <a:cubicBezTo>
                  <a:pt x="10891" y="853128"/>
                  <a:pt x="0" y="842236"/>
                  <a:pt x="0" y="828801"/>
                </a:cubicBezTo>
                <a:lnTo>
                  <a:pt x="0" y="24327"/>
                </a:lnTo>
                <a:cubicBezTo>
                  <a:pt x="0" y="10891"/>
                  <a:pt x="10891" y="0"/>
                  <a:pt x="24327" y="0"/>
                </a:cubicBezTo>
                <a:close/>
              </a:path>
            </a:pathLst>
          </a:custGeom>
          <a:gradFill rotWithShape="1">
            <a:gsLst>
              <a:gs pos="0">
                <a:srgbClr val="08296C">
                  <a:alpha val="100000"/>
                </a:srgbClr>
              </a:gs>
              <a:gs pos="50000">
                <a:srgbClr val="2361A0">
                  <a:alpha val="100000"/>
                </a:srgbClr>
              </a:gs>
              <a:gs pos="100000">
                <a:srgbClr val="439BD4">
                  <a:alpha val="100000"/>
                </a:srgbClr>
              </a:gs>
            </a:gsLst>
            <a:path path="circle">
              <a:fillToRect r="100000" b="100000"/>
            </a:path>
            <a:tileRect l="-100000" t="-100000"/>
          </a:gradFill>
        </p:spPr>
        <p:txBody>
          <a:bodyPr/>
          <a:lstStyle/>
          <a:p>
            <a:pPr algn="ctr"/>
            <a:r>
              <a:rPr lang="en-US" sz="3200" spc="-71" dirty="0">
                <a:solidFill>
                  <a:schemeClr val="bg1"/>
                </a:solidFill>
                <a:latin typeface="Poppins"/>
                <a:ea typeface="Poppins"/>
                <a:cs typeface="Poppins"/>
                <a:sym typeface="Poppins"/>
              </a:rPr>
              <a:t>Apresentação Plano Cafaz Família</a:t>
            </a:r>
          </a:p>
        </p:txBody>
      </p:sp>
      <p:pic>
        <p:nvPicPr>
          <p:cNvPr id="12" name="Imagem 11">
            <a:extLst>
              <a:ext uri="{FF2B5EF4-FFF2-40B4-BE49-F238E27FC236}">
                <a16:creationId xmlns:a16="http://schemas.microsoft.com/office/drawing/2014/main" id="{18DA1D2A-1C5D-400B-8F01-5ECCF594FC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564581"/>
            <a:ext cx="15509159" cy="89707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333639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F4E4DE-766D-7452-E0A7-11031CD1AE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>
            <a:extLst>
              <a:ext uri="{FF2B5EF4-FFF2-40B4-BE49-F238E27FC236}">
                <a16:creationId xmlns:a16="http://schemas.microsoft.com/office/drawing/2014/main" id="{F3625981-38AD-E0B9-3EE3-D70398F59A38}"/>
              </a:ext>
            </a:extLst>
          </p:cNvPr>
          <p:cNvGrpSpPr/>
          <p:nvPr/>
        </p:nvGrpSpPr>
        <p:grpSpPr>
          <a:xfrm>
            <a:off x="1028700" y="0"/>
            <a:ext cx="16230600" cy="507837"/>
            <a:chOff x="0" y="0"/>
            <a:chExt cx="4274726" cy="133751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4E1A3B73-2B00-6A79-0F52-355B75F4B406}"/>
                </a:ext>
              </a:extLst>
            </p:cNvPr>
            <p:cNvSpPr/>
            <p:nvPr/>
          </p:nvSpPr>
          <p:spPr>
            <a:xfrm>
              <a:off x="0" y="0"/>
              <a:ext cx="4274726" cy="133751"/>
            </a:xfrm>
            <a:custGeom>
              <a:avLst/>
              <a:gdLst/>
              <a:ahLst/>
              <a:cxnLst/>
              <a:rect l="l" t="t" r="r" b="b"/>
              <a:pathLst>
                <a:path w="4274726" h="133751">
                  <a:moveTo>
                    <a:pt x="954" y="0"/>
                  </a:moveTo>
                  <a:lnTo>
                    <a:pt x="4273772" y="0"/>
                  </a:lnTo>
                  <a:cubicBezTo>
                    <a:pt x="4274299" y="0"/>
                    <a:pt x="4274726" y="427"/>
                    <a:pt x="4274726" y="954"/>
                  </a:cubicBezTo>
                  <a:lnTo>
                    <a:pt x="4274726" y="132797"/>
                  </a:lnTo>
                  <a:cubicBezTo>
                    <a:pt x="4274726" y="133050"/>
                    <a:pt x="4274626" y="133293"/>
                    <a:pt x="4274446" y="133472"/>
                  </a:cubicBezTo>
                  <a:cubicBezTo>
                    <a:pt x="4274267" y="133651"/>
                    <a:pt x="4274025" y="133751"/>
                    <a:pt x="4273772" y="133751"/>
                  </a:cubicBezTo>
                  <a:lnTo>
                    <a:pt x="954" y="133751"/>
                  </a:lnTo>
                  <a:cubicBezTo>
                    <a:pt x="427" y="133751"/>
                    <a:pt x="0" y="133324"/>
                    <a:pt x="0" y="132797"/>
                  </a:cubicBezTo>
                  <a:lnTo>
                    <a:pt x="0" y="954"/>
                  </a:lnTo>
                  <a:cubicBezTo>
                    <a:pt x="0" y="701"/>
                    <a:pt x="101" y="458"/>
                    <a:pt x="279" y="279"/>
                  </a:cubicBezTo>
                  <a:cubicBezTo>
                    <a:pt x="458" y="101"/>
                    <a:pt x="701" y="0"/>
                    <a:pt x="954" y="0"/>
                  </a:cubicBezTo>
                  <a:close/>
                </a:path>
              </a:pathLst>
            </a:custGeom>
            <a:solidFill>
              <a:srgbClr val="439BD4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7" name="TextBox 7">
              <a:extLst>
                <a:ext uri="{FF2B5EF4-FFF2-40B4-BE49-F238E27FC236}">
                  <a16:creationId xmlns:a16="http://schemas.microsoft.com/office/drawing/2014/main" id="{5B54F536-815E-E15D-F000-CFFFFC9DDF87}"/>
                </a:ext>
              </a:extLst>
            </p:cNvPr>
            <p:cNvSpPr txBox="1"/>
            <p:nvPr/>
          </p:nvSpPr>
          <p:spPr>
            <a:xfrm>
              <a:off x="0" y="-38100"/>
              <a:ext cx="4274726" cy="17185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8" name="Group 8">
            <a:extLst>
              <a:ext uri="{FF2B5EF4-FFF2-40B4-BE49-F238E27FC236}">
                <a16:creationId xmlns:a16="http://schemas.microsoft.com/office/drawing/2014/main" id="{5C77291B-65F8-235D-BAFF-2CCFD6405B07}"/>
              </a:ext>
            </a:extLst>
          </p:cNvPr>
          <p:cNvGrpSpPr/>
          <p:nvPr/>
        </p:nvGrpSpPr>
        <p:grpSpPr>
          <a:xfrm>
            <a:off x="1028700" y="9592089"/>
            <a:ext cx="16230600" cy="704187"/>
            <a:chOff x="0" y="0"/>
            <a:chExt cx="4274726" cy="185465"/>
          </a:xfrm>
        </p:grpSpPr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5277FCE7-83C3-5414-5ABB-198E990C5F55}"/>
                </a:ext>
              </a:extLst>
            </p:cNvPr>
            <p:cNvSpPr/>
            <p:nvPr/>
          </p:nvSpPr>
          <p:spPr>
            <a:xfrm>
              <a:off x="0" y="0"/>
              <a:ext cx="4274726" cy="185465"/>
            </a:xfrm>
            <a:custGeom>
              <a:avLst/>
              <a:gdLst/>
              <a:ahLst/>
              <a:cxnLst/>
              <a:rect l="l" t="t" r="r" b="b"/>
              <a:pathLst>
                <a:path w="4274726" h="185465">
                  <a:moveTo>
                    <a:pt x="0" y="0"/>
                  </a:moveTo>
                  <a:lnTo>
                    <a:pt x="4274726" y="0"/>
                  </a:lnTo>
                  <a:lnTo>
                    <a:pt x="4274726" y="185465"/>
                  </a:lnTo>
                  <a:lnTo>
                    <a:pt x="0" y="185465"/>
                  </a:lnTo>
                  <a:close/>
                </a:path>
              </a:pathLst>
            </a:custGeom>
            <a:gradFill rotWithShape="1">
              <a:gsLst>
                <a:gs pos="0">
                  <a:srgbClr val="08296C">
                    <a:alpha val="100000"/>
                  </a:srgbClr>
                </a:gs>
                <a:gs pos="50000">
                  <a:srgbClr val="2361A0">
                    <a:alpha val="100000"/>
                  </a:srgbClr>
                </a:gs>
                <a:gs pos="100000">
                  <a:srgbClr val="439BD4">
                    <a:alpha val="10000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</p:spPr>
          <p:txBody>
            <a:bodyPr/>
            <a:lstStyle/>
            <a:p>
              <a:endParaRPr lang="pt-BR"/>
            </a:p>
          </p:txBody>
        </p:sp>
        <p:sp>
          <p:nvSpPr>
            <p:cNvPr id="10" name="TextBox 10">
              <a:extLst>
                <a:ext uri="{FF2B5EF4-FFF2-40B4-BE49-F238E27FC236}">
                  <a16:creationId xmlns:a16="http://schemas.microsoft.com/office/drawing/2014/main" id="{3506B267-CB9A-770C-9844-365172215535}"/>
                </a:ext>
              </a:extLst>
            </p:cNvPr>
            <p:cNvSpPr txBox="1"/>
            <p:nvPr/>
          </p:nvSpPr>
          <p:spPr>
            <a:xfrm>
              <a:off x="0" y="-38100"/>
              <a:ext cx="4274726" cy="22356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5" name="Freeform 3">
            <a:extLst>
              <a:ext uri="{FF2B5EF4-FFF2-40B4-BE49-F238E27FC236}">
                <a16:creationId xmlns:a16="http://schemas.microsoft.com/office/drawing/2014/main" id="{68893800-C8D0-C732-1E07-0AC25D90E84A}"/>
              </a:ext>
            </a:extLst>
          </p:cNvPr>
          <p:cNvSpPr/>
          <p:nvPr/>
        </p:nvSpPr>
        <p:spPr>
          <a:xfrm>
            <a:off x="1026242" y="-12322"/>
            <a:ext cx="16230600" cy="520159"/>
          </a:xfrm>
          <a:custGeom>
            <a:avLst/>
            <a:gdLst/>
            <a:ahLst/>
            <a:cxnLst/>
            <a:rect l="l" t="t" r="r" b="b"/>
            <a:pathLst>
              <a:path w="4274726" h="853128">
                <a:moveTo>
                  <a:pt x="24327" y="0"/>
                </a:moveTo>
                <a:lnTo>
                  <a:pt x="4250399" y="0"/>
                </a:lnTo>
                <a:cubicBezTo>
                  <a:pt x="4263834" y="0"/>
                  <a:pt x="4274726" y="10891"/>
                  <a:pt x="4274726" y="24327"/>
                </a:cubicBezTo>
                <a:lnTo>
                  <a:pt x="4274726" y="828801"/>
                </a:lnTo>
                <a:cubicBezTo>
                  <a:pt x="4274726" y="842236"/>
                  <a:pt x="4263834" y="853128"/>
                  <a:pt x="4250399" y="853128"/>
                </a:cubicBezTo>
                <a:lnTo>
                  <a:pt x="24327" y="853128"/>
                </a:lnTo>
                <a:cubicBezTo>
                  <a:pt x="10891" y="853128"/>
                  <a:pt x="0" y="842236"/>
                  <a:pt x="0" y="828801"/>
                </a:cubicBezTo>
                <a:lnTo>
                  <a:pt x="0" y="24327"/>
                </a:lnTo>
                <a:cubicBezTo>
                  <a:pt x="0" y="10891"/>
                  <a:pt x="10891" y="0"/>
                  <a:pt x="24327" y="0"/>
                </a:cubicBezTo>
                <a:close/>
              </a:path>
            </a:pathLst>
          </a:custGeom>
          <a:gradFill rotWithShape="1">
            <a:gsLst>
              <a:gs pos="0">
                <a:srgbClr val="08296C">
                  <a:alpha val="100000"/>
                </a:srgbClr>
              </a:gs>
              <a:gs pos="50000">
                <a:srgbClr val="2361A0">
                  <a:alpha val="100000"/>
                </a:srgbClr>
              </a:gs>
              <a:gs pos="100000">
                <a:srgbClr val="439BD4">
                  <a:alpha val="100000"/>
                </a:srgbClr>
              </a:gs>
            </a:gsLst>
            <a:path path="circle">
              <a:fillToRect r="100000" b="100000"/>
            </a:path>
            <a:tileRect l="-100000" t="-100000"/>
          </a:gradFill>
        </p:spPr>
        <p:txBody>
          <a:bodyPr/>
          <a:lstStyle/>
          <a:p>
            <a:pPr algn="ctr"/>
            <a:r>
              <a:rPr lang="en-US" sz="3200" spc="-71" dirty="0">
                <a:solidFill>
                  <a:schemeClr val="bg1"/>
                </a:solidFill>
                <a:latin typeface="Poppins"/>
                <a:ea typeface="Poppins"/>
                <a:cs typeface="Poppins"/>
                <a:sym typeface="Poppins"/>
              </a:rPr>
              <a:t>Apresentação Plano Cafaz Família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B5F052E3-0CC9-59D6-4099-F568D080B9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640176"/>
            <a:ext cx="17145000" cy="8951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280269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8500F9-BB5E-4D3A-ADA2-F325E96100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>
            <a:extLst>
              <a:ext uri="{FF2B5EF4-FFF2-40B4-BE49-F238E27FC236}">
                <a16:creationId xmlns:a16="http://schemas.microsoft.com/office/drawing/2014/main" id="{46EFD134-D825-3AAA-990C-D50E2DBA5C63}"/>
              </a:ext>
            </a:extLst>
          </p:cNvPr>
          <p:cNvGrpSpPr/>
          <p:nvPr/>
        </p:nvGrpSpPr>
        <p:grpSpPr>
          <a:xfrm>
            <a:off x="1028700" y="0"/>
            <a:ext cx="16230600" cy="507837"/>
            <a:chOff x="0" y="0"/>
            <a:chExt cx="4274726" cy="133751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6C6663F4-701D-DB86-26C4-0FD57B28A9EF}"/>
                </a:ext>
              </a:extLst>
            </p:cNvPr>
            <p:cNvSpPr/>
            <p:nvPr/>
          </p:nvSpPr>
          <p:spPr>
            <a:xfrm>
              <a:off x="0" y="0"/>
              <a:ext cx="4274726" cy="133751"/>
            </a:xfrm>
            <a:custGeom>
              <a:avLst/>
              <a:gdLst/>
              <a:ahLst/>
              <a:cxnLst/>
              <a:rect l="l" t="t" r="r" b="b"/>
              <a:pathLst>
                <a:path w="4274726" h="133751">
                  <a:moveTo>
                    <a:pt x="954" y="0"/>
                  </a:moveTo>
                  <a:lnTo>
                    <a:pt x="4273772" y="0"/>
                  </a:lnTo>
                  <a:cubicBezTo>
                    <a:pt x="4274299" y="0"/>
                    <a:pt x="4274726" y="427"/>
                    <a:pt x="4274726" y="954"/>
                  </a:cubicBezTo>
                  <a:lnTo>
                    <a:pt x="4274726" y="132797"/>
                  </a:lnTo>
                  <a:cubicBezTo>
                    <a:pt x="4274726" y="133050"/>
                    <a:pt x="4274626" y="133293"/>
                    <a:pt x="4274446" y="133472"/>
                  </a:cubicBezTo>
                  <a:cubicBezTo>
                    <a:pt x="4274267" y="133651"/>
                    <a:pt x="4274025" y="133751"/>
                    <a:pt x="4273772" y="133751"/>
                  </a:cubicBezTo>
                  <a:lnTo>
                    <a:pt x="954" y="133751"/>
                  </a:lnTo>
                  <a:cubicBezTo>
                    <a:pt x="427" y="133751"/>
                    <a:pt x="0" y="133324"/>
                    <a:pt x="0" y="132797"/>
                  </a:cubicBezTo>
                  <a:lnTo>
                    <a:pt x="0" y="954"/>
                  </a:lnTo>
                  <a:cubicBezTo>
                    <a:pt x="0" y="701"/>
                    <a:pt x="101" y="458"/>
                    <a:pt x="279" y="279"/>
                  </a:cubicBezTo>
                  <a:cubicBezTo>
                    <a:pt x="458" y="101"/>
                    <a:pt x="701" y="0"/>
                    <a:pt x="954" y="0"/>
                  </a:cubicBezTo>
                  <a:close/>
                </a:path>
              </a:pathLst>
            </a:custGeom>
            <a:solidFill>
              <a:srgbClr val="439BD4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7" name="TextBox 7">
              <a:extLst>
                <a:ext uri="{FF2B5EF4-FFF2-40B4-BE49-F238E27FC236}">
                  <a16:creationId xmlns:a16="http://schemas.microsoft.com/office/drawing/2014/main" id="{145FC3C2-9497-25F0-FEFE-3874E77F7565}"/>
                </a:ext>
              </a:extLst>
            </p:cNvPr>
            <p:cNvSpPr txBox="1"/>
            <p:nvPr/>
          </p:nvSpPr>
          <p:spPr>
            <a:xfrm>
              <a:off x="0" y="-38100"/>
              <a:ext cx="4274726" cy="17185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8" name="Group 8">
            <a:extLst>
              <a:ext uri="{FF2B5EF4-FFF2-40B4-BE49-F238E27FC236}">
                <a16:creationId xmlns:a16="http://schemas.microsoft.com/office/drawing/2014/main" id="{233AD92E-E327-C835-5264-E4333869805A}"/>
              </a:ext>
            </a:extLst>
          </p:cNvPr>
          <p:cNvGrpSpPr/>
          <p:nvPr/>
        </p:nvGrpSpPr>
        <p:grpSpPr>
          <a:xfrm>
            <a:off x="1028700" y="9592089"/>
            <a:ext cx="16230600" cy="704187"/>
            <a:chOff x="0" y="0"/>
            <a:chExt cx="4274726" cy="185465"/>
          </a:xfrm>
        </p:grpSpPr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0246603F-DE01-86E5-F364-E0B4F05900B4}"/>
                </a:ext>
              </a:extLst>
            </p:cNvPr>
            <p:cNvSpPr/>
            <p:nvPr/>
          </p:nvSpPr>
          <p:spPr>
            <a:xfrm>
              <a:off x="0" y="0"/>
              <a:ext cx="4274726" cy="185465"/>
            </a:xfrm>
            <a:custGeom>
              <a:avLst/>
              <a:gdLst/>
              <a:ahLst/>
              <a:cxnLst/>
              <a:rect l="l" t="t" r="r" b="b"/>
              <a:pathLst>
                <a:path w="4274726" h="185465">
                  <a:moveTo>
                    <a:pt x="0" y="0"/>
                  </a:moveTo>
                  <a:lnTo>
                    <a:pt x="4274726" y="0"/>
                  </a:lnTo>
                  <a:lnTo>
                    <a:pt x="4274726" y="185465"/>
                  </a:lnTo>
                  <a:lnTo>
                    <a:pt x="0" y="185465"/>
                  </a:lnTo>
                  <a:close/>
                </a:path>
              </a:pathLst>
            </a:custGeom>
            <a:gradFill rotWithShape="1">
              <a:gsLst>
                <a:gs pos="0">
                  <a:srgbClr val="08296C">
                    <a:alpha val="100000"/>
                  </a:srgbClr>
                </a:gs>
                <a:gs pos="50000">
                  <a:srgbClr val="2361A0">
                    <a:alpha val="100000"/>
                  </a:srgbClr>
                </a:gs>
                <a:gs pos="100000">
                  <a:srgbClr val="439BD4">
                    <a:alpha val="10000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</p:spPr>
          <p:txBody>
            <a:bodyPr/>
            <a:lstStyle/>
            <a:p>
              <a:endParaRPr lang="pt-BR"/>
            </a:p>
          </p:txBody>
        </p:sp>
        <p:sp>
          <p:nvSpPr>
            <p:cNvPr id="10" name="TextBox 10">
              <a:extLst>
                <a:ext uri="{FF2B5EF4-FFF2-40B4-BE49-F238E27FC236}">
                  <a16:creationId xmlns:a16="http://schemas.microsoft.com/office/drawing/2014/main" id="{5E417665-4E4C-83EE-3C10-437125DADB43}"/>
                </a:ext>
              </a:extLst>
            </p:cNvPr>
            <p:cNvSpPr txBox="1"/>
            <p:nvPr/>
          </p:nvSpPr>
          <p:spPr>
            <a:xfrm>
              <a:off x="0" y="-38100"/>
              <a:ext cx="4274726" cy="22356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5" name="Freeform 3">
            <a:extLst>
              <a:ext uri="{FF2B5EF4-FFF2-40B4-BE49-F238E27FC236}">
                <a16:creationId xmlns:a16="http://schemas.microsoft.com/office/drawing/2014/main" id="{F79238D2-2BF8-1823-403B-DE7269B7D5DF}"/>
              </a:ext>
            </a:extLst>
          </p:cNvPr>
          <p:cNvSpPr/>
          <p:nvPr/>
        </p:nvSpPr>
        <p:spPr>
          <a:xfrm>
            <a:off x="1026242" y="-12322"/>
            <a:ext cx="16230600" cy="520159"/>
          </a:xfrm>
          <a:custGeom>
            <a:avLst/>
            <a:gdLst/>
            <a:ahLst/>
            <a:cxnLst/>
            <a:rect l="l" t="t" r="r" b="b"/>
            <a:pathLst>
              <a:path w="4274726" h="853128">
                <a:moveTo>
                  <a:pt x="24327" y="0"/>
                </a:moveTo>
                <a:lnTo>
                  <a:pt x="4250399" y="0"/>
                </a:lnTo>
                <a:cubicBezTo>
                  <a:pt x="4263834" y="0"/>
                  <a:pt x="4274726" y="10891"/>
                  <a:pt x="4274726" y="24327"/>
                </a:cubicBezTo>
                <a:lnTo>
                  <a:pt x="4274726" y="828801"/>
                </a:lnTo>
                <a:cubicBezTo>
                  <a:pt x="4274726" y="842236"/>
                  <a:pt x="4263834" y="853128"/>
                  <a:pt x="4250399" y="853128"/>
                </a:cubicBezTo>
                <a:lnTo>
                  <a:pt x="24327" y="853128"/>
                </a:lnTo>
                <a:cubicBezTo>
                  <a:pt x="10891" y="853128"/>
                  <a:pt x="0" y="842236"/>
                  <a:pt x="0" y="828801"/>
                </a:cubicBezTo>
                <a:lnTo>
                  <a:pt x="0" y="24327"/>
                </a:lnTo>
                <a:cubicBezTo>
                  <a:pt x="0" y="10891"/>
                  <a:pt x="10891" y="0"/>
                  <a:pt x="24327" y="0"/>
                </a:cubicBezTo>
                <a:close/>
              </a:path>
            </a:pathLst>
          </a:custGeom>
          <a:gradFill rotWithShape="1">
            <a:gsLst>
              <a:gs pos="0">
                <a:srgbClr val="08296C">
                  <a:alpha val="100000"/>
                </a:srgbClr>
              </a:gs>
              <a:gs pos="50000">
                <a:srgbClr val="2361A0">
                  <a:alpha val="100000"/>
                </a:srgbClr>
              </a:gs>
              <a:gs pos="100000">
                <a:srgbClr val="439BD4">
                  <a:alpha val="100000"/>
                </a:srgbClr>
              </a:gs>
            </a:gsLst>
            <a:path path="circle">
              <a:fillToRect r="100000" b="100000"/>
            </a:path>
            <a:tileRect l="-100000" t="-100000"/>
          </a:gradFill>
        </p:spPr>
        <p:txBody>
          <a:bodyPr/>
          <a:lstStyle/>
          <a:p>
            <a:pPr algn="ctr"/>
            <a:r>
              <a:rPr lang="en-US" sz="3200" spc="-71" dirty="0">
                <a:solidFill>
                  <a:schemeClr val="bg1"/>
                </a:solidFill>
                <a:latin typeface="Poppins"/>
                <a:ea typeface="Poppins"/>
                <a:cs typeface="Poppins"/>
                <a:sym typeface="Poppins"/>
              </a:rPr>
              <a:t>Apresentação Plano Cafaz Família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BD666701-D5F5-78A4-B41D-526240F132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7800" y="507837"/>
            <a:ext cx="15544800" cy="8750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252896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F8C0B7-9CEB-3C46-2A38-BC50EDCD6C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>
            <a:extLst>
              <a:ext uri="{FF2B5EF4-FFF2-40B4-BE49-F238E27FC236}">
                <a16:creationId xmlns:a16="http://schemas.microsoft.com/office/drawing/2014/main" id="{E423E0F2-727C-E77E-86AD-D5B54DFBF9CD}"/>
              </a:ext>
            </a:extLst>
          </p:cNvPr>
          <p:cNvGrpSpPr/>
          <p:nvPr/>
        </p:nvGrpSpPr>
        <p:grpSpPr>
          <a:xfrm>
            <a:off x="1028700" y="0"/>
            <a:ext cx="16230600" cy="507837"/>
            <a:chOff x="0" y="0"/>
            <a:chExt cx="4274726" cy="133751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BEB15367-074B-3389-5D10-B64DE9A888E0}"/>
                </a:ext>
              </a:extLst>
            </p:cNvPr>
            <p:cNvSpPr/>
            <p:nvPr/>
          </p:nvSpPr>
          <p:spPr>
            <a:xfrm>
              <a:off x="0" y="0"/>
              <a:ext cx="4274726" cy="133751"/>
            </a:xfrm>
            <a:custGeom>
              <a:avLst/>
              <a:gdLst/>
              <a:ahLst/>
              <a:cxnLst/>
              <a:rect l="l" t="t" r="r" b="b"/>
              <a:pathLst>
                <a:path w="4274726" h="133751">
                  <a:moveTo>
                    <a:pt x="954" y="0"/>
                  </a:moveTo>
                  <a:lnTo>
                    <a:pt x="4273772" y="0"/>
                  </a:lnTo>
                  <a:cubicBezTo>
                    <a:pt x="4274299" y="0"/>
                    <a:pt x="4274726" y="427"/>
                    <a:pt x="4274726" y="954"/>
                  </a:cubicBezTo>
                  <a:lnTo>
                    <a:pt x="4274726" y="132797"/>
                  </a:lnTo>
                  <a:cubicBezTo>
                    <a:pt x="4274726" y="133050"/>
                    <a:pt x="4274626" y="133293"/>
                    <a:pt x="4274446" y="133472"/>
                  </a:cubicBezTo>
                  <a:cubicBezTo>
                    <a:pt x="4274267" y="133651"/>
                    <a:pt x="4274025" y="133751"/>
                    <a:pt x="4273772" y="133751"/>
                  </a:cubicBezTo>
                  <a:lnTo>
                    <a:pt x="954" y="133751"/>
                  </a:lnTo>
                  <a:cubicBezTo>
                    <a:pt x="427" y="133751"/>
                    <a:pt x="0" y="133324"/>
                    <a:pt x="0" y="132797"/>
                  </a:cubicBezTo>
                  <a:lnTo>
                    <a:pt x="0" y="954"/>
                  </a:lnTo>
                  <a:cubicBezTo>
                    <a:pt x="0" y="701"/>
                    <a:pt x="101" y="458"/>
                    <a:pt x="279" y="279"/>
                  </a:cubicBezTo>
                  <a:cubicBezTo>
                    <a:pt x="458" y="101"/>
                    <a:pt x="701" y="0"/>
                    <a:pt x="954" y="0"/>
                  </a:cubicBezTo>
                  <a:close/>
                </a:path>
              </a:pathLst>
            </a:custGeom>
            <a:solidFill>
              <a:srgbClr val="439BD4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7" name="TextBox 7">
              <a:extLst>
                <a:ext uri="{FF2B5EF4-FFF2-40B4-BE49-F238E27FC236}">
                  <a16:creationId xmlns:a16="http://schemas.microsoft.com/office/drawing/2014/main" id="{30800BEE-2D3F-9674-C36F-7F1AC1CB62AB}"/>
                </a:ext>
              </a:extLst>
            </p:cNvPr>
            <p:cNvSpPr txBox="1"/>
            <p:nvPr/>
          </p:nvSpPr>
          <p:spPr>
            <a:xfrm>
              <a:off x="0" y="-38100"/>
              <a:ext cx="4274726" cy="17185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8" name="Group 8">
            <a:extLst>
              <a:ext uri="{FF2B5EF4-FFF2-40B4-BE49-F238E27FC236}">
                <a16:creationId xmlns:a16="http://schemas.microsoft.com/office/drawing/2014/main" id="{DF4FB9E9-5FA8-7DE7-22D8-ECB02858D48F}"/>
              </a:ext>
            </a:extLst>
          </p:cNvPr>
          <p:cNvGrpSpPr/>
          <p:nvPr/>
        </p:nvGrpSpPr>
        <p:grpSpPr>
          <a:xfrm>
            <a:off x="1028700" y="9592089"/>
            <a:ext cx="16230600" cy="704187"/>
            <a:chOff x="0" y="0"/>
            <a:chExt cx="4274726" cy="185465"/>
          </a:xfrm>
        </p:grpSpPr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32097349-FC36-1440-69C0-DBF53C93486E}"/>
                </a:ext>
              </a:extLst>
            </p:cNvPr>
            <p:cNvSpPr/>
            <p:nvPr/>
          </p:nvSpPr>
          <p:spPr>
            <a:xfrm>
              <a:off x="0" y="0"/>
              <a:ext cx="4274726" cy="185465"/>
            </a:xfrm>
            <a:custGeom>
              <a:avLst/>
              <a:gdLst/>
              <a:ahLst/>
              <a:cxnLst/>
              <a:rect l="l" t="t" r="r" b="b"/>
              <a:pathLst>
                <a:path w="4274726" h="185465">
                  <a:moveTo>
                    <a:pt x="0" y="0"/>
                  </a:moveTo>
                  <a:lnTo>
                    <a:pt x="4274726" y="0"/>
                  </a:lnTo>
                  <a:lnTo>
                    <a:pt x="4274726" y="185465"/>
                  </a:lnTo>
                  <a:lnTo>
                    <a:pt x="0" y="185465"/>
                  </a:lnTo>
                  <a:close/>
                </a:path>
              </a:pathLst>
            </a:custGeom>
            <a:gradFill rotWithShape="1">
              <a:gsLst>
                <a:gs pos="0">
                  <a:srgbClr val="08296C">
                    <a:alpha val="100000"/>
                  </a:srgbClr>
                </a:gs>
                <a:gs pos="50000">
                  <a:srgbClr val="2361A0">
                    <a:alpha val="100000"/>
                  </a:srgbClr>
                </a:gs>
                <a:gs pos="100000">
                  <a:srgbClr val="439BD4">
                    <a:alpha val="10000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</p:spPr>
          <p:txBody>
            <a:bodyPr/>
            <a:lstStyle/>
            <a:p>
              <a:endParaRPr lang="pt-BR"/>
            </a:p>
          </p:txBody>
        </p:sp>
        <p:sp>
          <p:nvSpPr>
            <p:cNvPr id="10" name="TextBox 10">
              <a:extLst>
                <a:ext uri="{FF2B5EF4-FFF2-40B4-BE49-F238E27FC236}">
                  <a16:creationId xmlns:a16="http://schemas.microsoft.com/office/drawing/2014/main" id="{AF29D140-A7B7-AC27-BB7A-99E085574F68}"/>
                </a:ext>
              </a:extLst>
            </p:cNvPr>
            <p:cNvSpPr txBox="1"/>
            <p:nvPr/>
          </p:nvSpPr>
          <p:spPr>
            <a:xfrm>
              <a:off x="0" y="-38100"/>
              <a:ext cx="4274726" cy="22356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5" name="Freeform 3">
            <a:extLst>
              <a:ext uri="{FF2B5EF4-FFF2-40B4-BE49-F238E27FC236}">
                <a16:creationId xmlns:a16="http://schemas.microsoft.com/office/drawing/2014/main" id="{D37A8111-FC17-BB35-2BEC-C24EFAC58DC7}"/>
              </a:ext>
            </a:extLst>
          </p:cNvPr>
          <p:cNvSpPr/>
          <p:nvPr/>
        </p:nvSpPr>
        <p:spPr>
          <a:xfrm>
            <a:off x="1026242" y="-12322"/>
            <a:ext cx="16230600" cy="520159"/>
          </a:xfrm>
          <a:custGeom>
            <a:avLst/>
            <a:gdLst/>
            <a:ahLst/>
            <a:cxnLst/>
            <a:rect l="l" t="t" r="r" b="b"/>
            <a:pathLst>
              <a:path w="4274726" h="853128">
                <a:moveTo>
                  <a:pt x="24327" y="0"/>
                </a:moveTo>
                <a:lnTo>
                  <a:pt x="4250399" y="0"/>
                </a:lnTo>
                <a:cubicBezTo>
                  <a:pt x="4263834" y="0"/>
                  <a:pt x="4274726" y="10891"/>
                  <a:pt x="4274726" y="24327"/>
                </a:cubicBezTo>
                <a:lnTo>
                  <a:pt x="4274726" y="828801"/>
                </a:lnTo>
                <a:cubicBezTo>
                  <a:pt x="4274726" y="842236"/>
                  <a:pt x="4263834" y="853128"/>
                  <a:pt x="4250399" y="853128"/>
                </a:cubicBezTo>
                <a:lnTo>
                  <a:pt x="24327" y="853128"/>
                </a:lnTo>
                <a:cubicBezTo>
                  <a:pt x="10891" y="853128"/>
                  <a:pt x="0" y="842236"/>
                  <a:pt x="0" y="828801"/>
                </a:cubicBezTo>
                <a:lnTo>
                  <a:pt x="0" y="24327"/>
                </a:lnTo>
                <a:cubicBezTo>
                  <a:pt x="0" y="10891"/>
                  <a:pt x="10891" y="0"/>
                  <a:pt x="24327" y="0"/>
                </a:cubicBezTo>
                <a:close/>
              </a:path>
            </a:pathLst>
          </a:custGeom>
          <a:gradFill rotWithShape="1">
            <a:gsLst>
              <a:gs pos="0">
                <a:srgbClr val="08296C">
                  <a:alpha val="100000"/>
                </a:srgbClr>
              </a:gs>
              <a:gs pos="50000">
                <a:srgbClr val="2361A0">
                  <a:alpha val="100000"/>
                </a:srgbClr>
              </a:gs>
              <a:gs pos="100000">
                <a:srgbClr val="439BD4">
                  <a:alpha val="100000"/>
                </a:srgbClr>
              </a:gs>
            </a:gsLst>
            <a:path path="circle">
              <a:fillToRect r="100000" b="100000"/>
            </a:path>
            <a:tileRect l="-100000" t="-100000"/>
          </a:gradFill>
        </p:spPr>
        <p:txBody>
          <a:bodyPr/>
          <a:lstStyle/>
          <a:p>
            <a:pPr algn="ctr"/>
            <a:r>
              <a:rPr lang="en-US" sz="3200" spc="-71" dirty="0">
                <a:solidFill>
                  <a:schemeClr val="bg1"/>
                </a:solidFill>
                <a:latin typeface="Poppins"/>
                <a:ea typeface="Poppins"/>
                <a:cs typeface="Poppins"/>
                <a:sym typeface="Poppins"/>
              </a:rPr>
              <a:t>Apresentação Plano Cafaz Família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E254AB92-69FF-EC06-711C-758C222F62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0103" y="640176"/>
            <a:ext cx="16876134" cy="8807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02274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B086B4-6800-DB9B-FAD1-14CFB63463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>
            <a:extLst>
              <a:ext uri="{FF2B5EF4-FFF2-40B4-BE49-F238E27FC236}">
                <a16:creationId xmlns:a16="http://schemas.microsoft.com/office/drawing/2014/main" id="{13BD5C84-680C-F50B-2194-F99D30D81E4C}"/>
              </a:ext>
            </a:extLst>
          </p:cNvPr>
          <p:cNvGrpSpPr/>
          <p:nvPr/>
        </p:nvGrpSpPr>
        <p:grpSpPr>
          <a:xfrm>
            <a:off x="1028700" y="0"/>
            <a:ext cx="16230600" cy="507837"/>
            <a:chOff x="0" y="0"/>
            <a:chExt cx="4274726" cy="133751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1388EAE3-695A-7484-B59F-8C8632C74FBE}"/>
                </a:ext>
              </a:extLst>
            </p:cNvPr>
            <p:cNvSpPr/>
            <p:nvPr/>
          </p:nvSpPr>
          <p:spPr>
            <a:xfrm>
              <a:off x="0" y="0"/>
              <a:ext cx="4274726" cy="133751"/>
            </a:xfrm>
            <a:custGeom>
              <a:avLst/>
              <a:gdLst/>
              <a:ahLst/>
              <a:cxnLst/>
              <a:rect l="l" t="t" r="r" b="b"/>
              <a:pathLst>
                <a:path w="4274726" h="133751">
                  <a:moveTo>
                    <a:pt x="954" y="0"/>
                  </a:moveTo>
                  <a:lnTo>
                    <a:pt x="4273772" y="0"/>
                  </a:lnTo>
                  <a:cubicBezTo>
                    <a:pt x="4274299" y="0"/>
                    <a:pt x="4274726" y="427"/>
                    <a:pt x="4274726" y="954"/>
                  </a:cubicBezTo>
                  <a:lnTo>
                    <a:pt x="4274726" y="132797"/>
                  </a:lnTo>
                  <a:cubicBezTo>
                    <a:pt x="4274726" y="133050"/>
                    <a:pt x="4274626" y="133293"/>
                    <a:pt x="4274446" y="133472"/>
                  </a:cubicBezTo>
                  <a:cubicBezTo>
                    <a:pt x="4274267" y="133651"/>
                    <a:pt x="4274025" y="133751"/>
                    <a:pt x="4273772" y="133751"/>
                  </a:cubicBezTo>
                  <a:lnTo>
                    <a:pt x="954" y="133751"/>
                  </a:lnTo>
                  <a:cubicBezTo>
                    <a:pt x="427" y="133751"/>
                    <a:pt x="0" y="133324"/>
                    <a:pt x="0" y="132797"/>
                  </a:cubicBezTo>
                  <a:lnTo>
                    <a:pt x="0" y="954"/>
                  </a:lnTo>
                  <a:cubicBezTo>
                    <a:pt x="0" y="701"/>
                    <a:pt x="101" y="458"/>
                    <a:pt x="279" y="279"/>
                  </a:cubicBezTo>
                  <a:cubicBezTo>
                    <a:pt x="458" y="101"/>
                    <a:pt x="701" y="0"/>
                    <a:pt x="954" y="0"/>
                  </a:cubicBezTo>
                  <a:close/>
                </a:path>
              </a:pathLst>
            </a:custGeom>
            <a:solidFill>
              <a:srgbClr val="439BD4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7" name="TextBox 7">
              <a:extLst>
                <a:ext uri="{FF2B5EF4-FFF2-40B4-BE49-F238E27FC236}">
                  <a16:creationId xmlns:a16="http://schemas.microsoft.com/office/drawing/2014/main" id="{189075A4-FEF3-603A-6A02-8EBEC5953F5D}"/>
                </a:ext>
              </a:extLst>
            </p:cNvPr>
            <p:cNvSpPr txBox="1"/>
            <p:nvPr/>
          </p:nvSpPr>
          <p:spPr>
            <a:xfrm>
              <a:off x="0" y="-38100"/>
              <a:ext cx="4274726" cy="17185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8" name="Group 8">
            <a:extLst>
              <a:ext uri="{FF2B5EF4-FFF2-40B4-BE49-F238E27FC236}">
                <a16:creationId xmlns:a16="http://schemas.microsoft.com/office/drawing/2014/main" id="{96ED2339-7906-2C9D-539F-148F9ACDEEDB}"/>
              </a:ext>
            </a:extLst>
          </p:cNvPr>
          <p:cNvGrpSpPr/>
          <p:nvPr/>
        </p:nvGrpSpPr>
        <p:grpSpPr>
          <a:xfrm>
            <a:off x="1028700" y="9592089"/>
            <a:ext cx="16230600" cy="704187"/>
            <a:chOff x="0" y="0"/>
            <a:chExt cx="4274726" cy="185465"/>
          </a:xfrm>
        </p:grpSpPr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13CA4A4D-C776-CC97-67E8-52958801850A}"/>
                </a:ext>
              </a:extLst>
            </p:cNvPr>
            <p:cNvSpPr/>
            <p:nvPr/>
          </p:nvSpPr>
          <p:spPr>
            <a:xfrm>
              <a:off x="0" y="0"/>
              <a:ext cx="4274726" cy="185465"/>
            </a:xfrm>
            <a:custGeom>
              <a:avLst/>
              <a:gdLst/>
              <a:ahLst/>
              <a:cxnLst/>
              <a:rect l="l" t="t" r="r" b="b"/>
              <a:pathLst>
                <a:path w="4274726" h="185465">
                  <a:moveTo>
                    <a:pt x="0" y="0"/>
                  </a:moveTo>
                  <a:lnTo>
                    <a:pt x="4274726" y="0"/>
                  </a:lnTo>
                  <a:lnTo>
                    <a:pt x="4274726" y="185465"/>
                  </a:lnTo>
                  <a:lnTo>
                    <a:pt x="0" y="185465"/>
                  </a:lnTo>
                  <a:close/>
                </a:path>
              </a:pathLst>
            </a:custGeom>
            <a:gradFill rotWithShape="1">
              <a:gsLst>
                <a:gs pos="0">
                  <a:srgbClr val="08296C">
                    <a:alpha val="100000"/>
                  </a:srgbClr>
                </a:gs>
                <a:gs pos="50000">
                  <a:srgbClr val="2361A0">
                    <a:alpha val="100000"/>
                  </a:srgbClr>
                </a:gs>
                <a:gs pos="100000">
                  <a:srgbClr val="439BD4">
                    <a:alpha val="10000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</p:spPr>
          <p:txBody>
            <a:bodyPr/>
            <a:lstStyle/>
            <a:p>
              <a:endParaRPr lang="pt-BR"/>
            </a:p>
          </p:txBody>
        </p:sp>
        <p:sp>
          <p:nvSpPr>
            <p:cNvPr id="10" name="TextBox 10">
              <a:extLst>
                <a:ext uri="{FF2B5EF4-FFF2-40B4-BE49-F238E27FC236}">
                  <a16:creationId xmlns:a16="http://schemas.microsoft.com/office/drawing/2014/main" id="{D841AD2E-3445-7A05-6048-2AA054A82F62}"/>
                </a:ext>
              </a:extLst>
            </p:cNvPr>
            <p:cNvSpPr txBox="1"/>
            <p:nvPr/>
          </p:nvSpPr>
          <p:spPr>
            <a:xfrm>
              <a:off x="0" y="-38100"/>
              <a:ext cx="4274726" cy="22356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5" name="Freeform 3">
            <a:extLst>
              <a:ext uri="{FF2B5EF4-FFF2-40B4-BE49-F238E27FC236}">
                <a16:creationId xmlns:a16="http://schemas.microsoft.com/office/drawing/2014/main" id="{95399402-D56B-5787-A650-D78787EE1764}"/>
              </a:ext>
            </a:extLst>
          </p:cNvPr>
          <p:cNvSpPr/>
          <p:nvPr/>
        </p:nvSpPr>
        <p:spPr>
          <a:xfrm>
            <a:off x="1026242" y="-12322"/>
            <a:ext cx="16230600" cy="520159"/>
          </a:xfrm>
          <a:custGeom>
            <a:avLst/>
            <a:gdLst/>
            <a:ahLst/>
            <a:cxnLst/>
            <a:rect l="l" t="t" r="r" b="b"/>
            <a:pathLst>
              <a:path w="4274726" h="853128">
                <a:moveTo>
                  <a:pt x="24327" y="0"/>
                </a:moveTo>
                <a:lnTo>
                  <a:pt x="4250399" y="0"/>
                </a:lnTo>
                <a:cubicBezTo>
                  <a:pt x="4263834" y="0"/>
                  <a:pt x="4274726" y="10891"/>
                  <a:pt x="4274726" y="24327"/>
                </a:cubicBezTo>
                <a:lnTo>
                  <a:pt x="4274726" y="828801"/>
                </a:lnTo>
                <a:cubicBezTo>
                  <a:pt x="4274726" y="842236"/>
                  <a:pt x="4263834" y="853128"/>
                  <a:pt x="4250399" y="853128"/>
                </a:cubicBezTo>
                <a:lnTo>
                  <a:pt x="24327" y="853128"/>
                </a:lnTo>
                <a:cubicBezTo>
                  <a:pt x="10891" y="853128"/>
                  <a:pt x="0" y="842236"/>
                  <a:pt x="0" y="828801"/>
                </a:cubicBezTo>
                <a:lnTo>
                  <a:pt x="0" y="24327"/>
                </a:lnTo>
                <a:cubicBezTo>
                  <a:pt x="0" y="10891"/>
                  <a:pt x="10891" y="0"/>
                  <a:pt x="24327" y="0"/>
                </a:cubicBezTo>
                <a:close/>
              </a:path>
            </a:pathLst>
          </a:custGeom>
          <a:gradFill rotWithShape="1">
            <a:gsLst>
              <a:gs pos="0">
                <a:srgbClr val="08296C">
                  <a:alpha val="100000"/>
                </a:srgbClr>
              </a:gs>
              <a:gs pos="50000">
                <a:srgbClr val="2361A0">
                  <a:alpha val="100000"/>
                </a:srgbClr>
              </a:gs>
              <a:gs pos="100000">
                <a:srgbClr val="439BD4">
                  <a:alpha val="100000"/>
                </a:srgbClr>
              </a:gs>
            </a:gsLst>
            <a:path path="circle">
              <a:fillToRect r="100000" b="100000"/>
            </a:path>
            <a:tileRect l="-100000" t="-100000"/>
          </a:gradFill>
        </p:spPr>
        <p:txBody>
          <a:bodyPr/>
          <a:lstStyle/>
          <a:p>
            <a:pPr algn="ctr"/>
            <a:r>
              <a:rPr lang="en-US" sz="3200" spc="-71" dirty="0">
                <a:solidFill>
                  <a:schemeClr val="bg1"/>
                </a:solidFill>
                <a:latin typeface="Poppins"/>
                <a:ea typeface="Poppins"/>
                <a:cs typeface="Poppins"/>
                <a:sym typeface="Poppins"/>
              </a:rPr>
              <a:t>Apresentação Plano Cafaz Família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A27C4A27-382F-B237-62DF-EB5E21097C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7124" y="643640"/>
            <a:ext cx="16509718" cy="8598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642252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82AC6C-38AA-3EFA-2448-653D730081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>
            <a:extLst>
              <a:ext uri="{FF2B5EF4-FFF2-40B4-BE49-F238E27FC236}">
                <a16:creationId xmlns:a16="http://schemas.microsoft.com/office/drawing/2014/main" id="{009DAE80-6FFF-2D01-801F-11BB416DF580}"/>
              </a:ext>
            </a:extLst>
          </p:cNvPr>
          <p:cNvGrpSpPr/>
          <p:nvPr/>
        </p:nvGrpSpPr>
        <p:grpSpPr>
          <a:xfrm>
            <a:off x="1028700" y="0"/>
            <a:ext cx="16230600" cy="507837"/>
            <a:chOff x="0" y="0"/>
            <a:chExt cx="4274726" cy="133751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30696DA6-D072-8C12-A3DD-58802C74B9B5}"/>
                </a:ext>
              </a:extLst>
            </p:cNvPr>
            <p:cNvSpPr/>
            <p:nvPr/>
          </p:nvSpPr>
          <p:spPr>
            <a:xfrm>
              <a:off x="0" y="0"/>
              <a:ext cx="4274726" cy="133751"/>
            </a:xfrm>
            <a:custGeom>
              <a:avLst/>
              <a:gdLst/>
              <a:ahLst/>
              <a:cxnLst/>
              <a:rect l="l" t="t" r="r" b="b"/>
              <a:pathLst>
                <a:path w="4274726" h="133751">
                  <a:moveTo>
                    <a:pt x="954" y="0"/>
                  </a:moveTo>
                  <a:lnTo>
                    <a:pt x="4273772" y="0"/>
                  </a:lnTo>
                  <a:cubicBezTo>
                    <a:pt x="4274299" y="0"/>
                    <a:pt x="4274726" y="427"/>
                    <a:pt x="4274726" y="954"/>
                  </a:cubicBezTo>
                  <a:lnTo>
                    <a:pt x="4274726" y="132797"/>
                  </a:lnTo>
                  <a:cubicBezTo>
                    <a:pt x="4274726" y="133050"/>
                    <a:pt x="4274626" y="133293"/>
                    <a:pt x="4274446" y="133472"/>
                  </a:cubicBezTo>
                  <a:cubicBezTo>
                    <a:pt x="4274267" y="133651"/>
                    <a:pt x="4274025" y="133751"/>
                    <a:pt x="4273772" y="133751"/>
                  </a:cubicBezTo>
                  <a:lnTo>
                    <a:pt x="954" y="133751"/>
                  </a:lnTo>
                  <a:cubicBezTo>
                    <a:pt x="427" y="133751"/>
                    <a:pt x="0" y="133324"/>
                    <a:pt x="0" y="132797"/>
                  </a:cubicBezTo>
                  <a:lnTo>
                    <a:pt x="0" y="954"/>
                  </a:lnTo>
                  <a:cubicBezTo>
                    <a:pt x="0" y="701"/>
                    <a:pt x="101" y="458"/>
                    <a:pt x="279" y="279"/>
                  </a:cubicBezTo>
                  <a:cubicBezTo>
                    <a:pt x="458" y="101"/>
                    <a:pt x="701" y="0"/>
                    <a:pt x="954" y="0"/>
                  </a:cubicBezTo>
                  <a:close/>
                </a:path>
              </a:pathLst>
            </a:custGeom>
            <a:solidFill>
              <a:srgbClr val="439BD4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7" name="TextBox 7">
              <a:extLst>
                <a:ext uri="{FF2B5EF4-FFF2-40B4-BE49-F238E27FC236}">
                  <a16:creationId xmlns:a16="http://schemas.microsoft.com/office/drawing/2014/main" id="{29486851-3665-E17F-81B5-A48C600C7E14}"/>
                </a:ext>
              </a:extLst>
            </p:cNvPr>
            <p:cNvSpPr txBox="1"/>
            <p:nvPr/>
          </p:nvSpPr>
          <p:spPr>
            <a:xfrm>
              <a:off x="0" y="-38100"/>
              <a:ext cx="4274726" cy="17185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8" name="Group 8">
            <a:extLst>
              <a:ext uri="{FF2B5EF4-FFF2-40B4-BE49-F238E27FC236}">
                <a16:creationId xmlns:a16="http://schemas.microsoft.com/office/drawing/2014/main" id="{3031C968-05AD-8328-F7B9-4FE9A7E418CC}"/>
              </a:ext>
            </a:extLst>
          </p:cNvPr>
          <p:cNvGrpSpPr/>
          <p:nvPr/>
        </p:nvGrpSpPr>
        <p:grpSpPr>
          <a:xfrm>
            <a:off x="1028700" y="9592089"/>
            <a:ext cx="16230600" cy="704187"/>
            <a:chOff x="0" y="0"/>
            <a:chExt cx="4274726" cy="185465"/>
          </a:xfrm>
        </p:grpSpPr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BCA8DFB9-01EF-85A1-2F19-ED27D98D4CC6}"/>
                </a:ext>
              </a:extLst>
            </p:cNvPr>
            <p:cNvSpPr/>
            <p:nvPr/>
          </p:nvSpPr>
          <p:spPr>
            <a:xfrm>
              <a:off x="0" y="0"/>
              <a:ext cx="4274726" cy="185465"/>
            </a:xfrm>
            <a:custGeom>
              <a:avLst/>
              <a:gdLst/>
              <a:ahLst/>
              <a:cxnLst/>
              <a:rect l="l" t="t" r="r" b="b"/>
              <a:pathLst>
                <a:path w="4274726" h="185465">
                  <a:moveTo>
                    <a:pt x="0" y="0"/>
                  </a:moveTo>
                  <a:lnTo>
                    <a:pt x="4274726" y="0"/>
                  </a:lnTo>
                  <a:lnTo>
                    <a:pt x="4274726" y="185465"/>
                  </a:lnTo>
                  <a:lnTo>
                    <a:pt x="0" y="185465"/>
                  </a:lnTo>
                  <a:close/>
                </a:path>
              </a:pathLst>
            </a:custGeom>
            <a:gradFill rotWithShape="1">
              <a:gsLst>
                <a:gs pos="0">
                  <a:srgbClr val="08296C">
                    <a:alpha val="100000"/>
                  </a:srgbClr>
                </a:gs>
                <a:gs pos="50000">
                  <a:srgbClr val="2361A0">
                    <a:alpha val="100000"/>
                  </a:srgbClr>
                </a:gs>
                <a:gs pos="100000">
                  <a:srgbClr val="439BD4">
                    <a:alpha val="10000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</p:spPr>
          <p:txBody>
            <a:bodyPr/>
            <a:lstStyle/>
            <a:p>
              <a:endParaRPr lang="pt-BR"/>
            </a:p>
          </p:txBody>
        </p:sp>
        <p:sp>
          <p:nvSpPr>
            <p:cNvPr id="10" name="TextBox 10">
              <a:extLst>
                <a:ext uri="{FF2B5EF4-FFF2-40B4-BE49-F238E27FC236}">
                  <a16:creationId xmlns:a16="http://schemas.microsoft.com/office/drawing/2014/main" id="{020D11B1-9115-2655-7AF3-C5336885BF62}"/>
                </a:ext>
              </a:extLst>
            </p:cNvPr>
            <p:cNvSpPr txBox="1"/>
            <p:nvPr/>
          </p:nvSpPr>
          <p:spPr>
            <a:xfrm>
              <a:off x="0" y="-38100"/>
              <a:ext cx="4274726" cy="22356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5" name="Freeform 3">
            <a:extLst>
              <a:ext uri="{FF2B5EF4-FFF2-40B4-BE49-F238E27FC236}">
                <a16:creationId xmlns:a16="http://schemas.microsoft.com/office/drawing/2014/main" id="{B7C74AC5-D88B-DBDA-A6B1-71E6E3ABBB0A}"/>
              </a:ext>
            </a:extLst>
          </p:cNvPr>
          <p:cNvSpPr/>
          <p:nvPr/>
        </p:nvSpPr>
        <p:spPr>
          <a:xfrm>
            <a:off x="1026242" y="-12322"/>
            <a:ext cx="16230600" cy="520159"/>
          </a:xfrm>
          <a:custGeom>
            <a:avLst/>
            <a:gdLst/>
            <a:ahLst/>
            <a:cxnLst/>
            <a:rect l="l" t="t" r="r" b="b"/>
            <a:pathLst>
              <a:path w="4274726" h="853128">
                <a:moveTo>
                  <a:pt x="24327" y="0"/>
                </a:moveTo>
                <a:lnTo>
                  <a:pt x="4250399" y="0"/>
                </a:lnTo>
                <a:cubicBezTo>
                  <a:pt x="4263834" y="0"/>
                  <a:pt x="4274726" y="10891"/>
                  <a:pt x="4274726" y="24327"/>
                </a:cubicBezTo>
                <a:lnTo>
                  <a:pt x="4274726" y="828801"/>
                </a:lnTo>
                <a:cubicBezTo>
                  <a:pt x="4274726" y="842236"/>
                  <a:pt x="4263834" y="853128"/>
                  <a:pt x="4250399" y="853128"/>
                </a:cubicBezTo>
                <a:lnTo>
                  <a:pt x="24327" y="853128"/>
                </a:lnTo>
                <a:cubicBezTo>
                  <a:pt x="10891" y="853128"/>
                  <a:pt x="0" y="842236"/>
                  <a:pt x="0" y="828801"/>
                </a:cubicBezTo>
                <a:lnTo>
                  <a:pt x="0" y="24327"/>
                </a:lnTo>
                <a:cubicBezTo>
                  <a:pt x="0" y="10891"/>
                  <a:pt x="10891" y="0"/>
                  <a:pt x="24327" y="0"/>
                </a:cubicBezTo>
                <a:close/>
              </a:path>
            </a:pathLst>
          </a:custGeom>
          <a:gradFill rotWithShape="1">
            <a:gsLst>
              <a:gs pos="0">
                <a:srgbClr val="08296C">
                  <a:alpha val="100000"/>
                </a:srgbClr>
              </a:gs>
              <a:gs pos="50000">
                <a:srgbClr val="2361A0">
                  <a:alpha val="100000"/>
                </a:srgbClr>
              </a:gs>
              <a:gs pos="100000">
                <a:srgbClr val="439BD4">
                  <a:alpha val="100000"/>
                </a:srgbClr>
              </a:gs>
            </a:gsLst>
            <a:path path="circle">
              <a:fillToRect r="100000" b="100000"/>
            </a:path>
            <a:tileRect l="-100000" t="-100000"/>
          </a:gradFill>
        </p:spPr>
        <p:txBody>
          <a:bodyPr/>
          <a:lstStyle/>
          <a:p>
            <a:pPr algn="ctr"/>
            <a:r>
              <a:rPr lang="en-US" sz="3200" spc="-71" dirty="0">
                <a:solidFill>
                  <a:schemeClr val="bg1"/>
                </a:solidFill>
                <a:latin typeface="Poppins"/>
                <a:ea typeface="Poppins"/>
                <a:cs typeface="Poppins"/>
                <a:sym typeface="Poppins"/>
              </a:rPr>
              <a:t>Apresentação Plano Cafaz Família</a:t>
            </a:r>
          </a:p>
        </p:txBody>
      </p:sp>
      <p:pic>
        <p:nvPicPr>
          <p:cNvPr id="14" name="Imagem 13">
            <a:extLst>
              <a:ext uri="{FF2B5EF4-FFF2-40B4-BE49-F238E27FC236}">
                <a16:creationId xmlns:a16="http://schemas.microsoft.com/office/drawing/2014/main" id="{71DC220C-8177-7FA0-B3FB-6B27EBE12C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4200" y="495300"/>
            <a:ext cx="11506200" cy="9084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195702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339211-B928-1D7D-B2A7-A98A290710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>
            <a:extLst>
              <a:ext uri="{FF2B5EF4-FFF2-40B4-BE49-F238E27FC236}">
                <a16:creationId xmlns:a16="http://schemas.microsoft.com/office/drawing/2014/main" id="{F9592BDB-7F08-7350-EAA6-09602F28E567}"/>
              </a:ext>
            </a:extLst>
          </p:cNvPr>
          <p:cNvGrpSpPr/>
          <p:nvPr/>
        </p:nvGrpSpPr>
        <p:grpSpPr>
          <a:xfrm>
            <a:off x="1028700" y="0"/>
            <a:ext cx="16230600" cy="507837"/>
            <a:chOff x="0" y="0"/>
            <a:chExt cx="4274726" cy="133751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44C20857-95B8-AB14-999D-0FA75C83946A}"/>
                </a:ext>
              </a:extLst>
            </p:cNvPr>
            <p:cNvSpPr/>
            <p:nvPr/>
          </p:nvSpPr>
          <p:spPr>
            <a:xfrm>
              <a:off x="0" y="0"/>
              <a:ext cx="4274726" cy="133751"/>
            </a:xfrm>
            <a:custGeom>
              <a:avLst/>
              <a:gdLst/>
              <a:ahLst/>
              <a:cxnLst/>
              <a:rect l="l" t="t" r="r" b="b"/>
              <a:pathLst>
                <a:path w="4274726" h="133751">
                  <a:moveTo>
                    <a:pt x="954" y="0"/>
                  </a:moveTo>
                  <a:lnTo>
                    <a:pt x="4273772" y="0"/>
                  </a:lnTo>
                  <a:cubicBezTo>
                    <a:pt x="4274299" y="0"/>
                    <a:pt x="4274726" y="427"/>
                    <a:pt x="4274726" y="954"/>
                  </a:cubicBezTo>
                  <a:lnTo>
                    <a:pt x="4274726" y="132797"/>
                  </a:lnTo>
                  <a:cubicBezTo>
                    <a:pt x="4274726" y="133050"/>
                    <a:pt x="4274626" y="133293"/>
                    <a:pt x="4274446" y="133472"/>
                  </a:cubicBezTo>
                  <a:cubicBezTo>
                    <a:pt x="4274267" y="133651"/>
                    <a:pt x="4274025" y="133751"/>
                    <a:pt x="4273772" y="133751"/>
                  </a:cubicBezTo>
                  <a:lnTo>
                    <a:pt x="954" y="133751"/>
                  </a:lnTo>
                  <a:cubicBezTo>
                    <a:pt x="427" y="133751"/>
                    <a:pt x="0" y="133324"/>
                    <a:pt x="0" y="132797"/>
                  </a:cubicBezTo>
                  <a:lnTo>
                    <a:pt x="0" y="954"/>
                  </a:lnTo>
                  <a:cubicBezTo>
                    <a:pt x="0" y="701"/>
                    <a:pt x="101" y="458"/>
                    <a:pt x="279" y="279"/>
                  </a:cubicBezTo>
                  <a:cubicBezTo>
                    <a:pt x="458" y="101"/>
                    <a:pt x="701" y="0"/>
                    <a:pt x="954" y="0"/>
                  </a:cubicBezTo>
                  <a:close/>
                </a:path>
              </a:pathLst>
            </a:custGeom>
            <a:solidFill>
              <a:srgbClr val="439BD4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7" name="TextBox 7">
              <a:extLst>
                <a:ext uri="{FF2B5EF4-FFF2-40B4-BE49-F238E27FC236}">
                  <a16:creationId xmlns:a16="http://schemas.microsoft.com/office/drawing/2014/main" id="{FFA8C4B0-D7BA-5E98-FB76-DF94505BA227}"/>
                </a:ext>
              </a:extLst>
            </p:cNvPr>
            <p:cNvSpPr txBox="1"/>
            <p:nvPr/>
          </p:nvSpPr>
          <p:spPr>
            <a:xfrm>
              <a:off x="0" y="-38100"/>
              <a:ext cx="4274726" cy="17185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8" name="Group 8">
            <a:extLst>
              <a:ext uri="{FF2B5EF4-FFF2-40B4-BE49-F238E27FC236}">
                <a16:creationId xmlns:a16="http://schemas.microsoft.com/office/drawing/2014/main" id="{5845612C-8FA5-BE85-1F9A-279DDA161D7F}"/>
              </a:ext>
            </a:extLst>
          </p:cNvPr>
          <p:cNvGrpSpPr/>
          <p:nvPr/>
        </p:nvGrpSpPr>
        <p:grpSpPr>
          <a:xfrm>
            <a:off x="1028700" y="9592089"/>
            <a:ext cx="16230600" cy="704187"/>
            <a:chOff x="0" y="0"/>
            <a:chExt cx="4274726" cy="185465"/>
          </a:xfrm>
        </p:grpSpPr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AF131A97-7B81-C6F4-1802-F6989A876564}"/>
                </a:ext>
              </a:extLst>
            </p:cNvPr>
            <p:cNvSpPr/>
            <p:nvPr/>
          </p:nvSpPr>
          <p:spPr>
            <a:xfrm>
              <a:off x="0" y="0"/>
              <a:ext cx="4274726" cy="185465"/>
            </a:xfrm>
            <a:custGeom>
              <a:avLst/>
              <a:gdLst/>
              <a:ahLst/>
              <a:cxnLst/>
              <a:rect l="l" t="t" r="r" b="b"/>
              <a:pathLst>
                <a:path w="4274726" h="185465">
                  <a:moveTo>
                    <a:pt x="0" y="0"/>
                  </a:moveTo>
                  <a:lnTo>
                    <a:pt x="4274726" y="0"/>
                  </a:lnTo>
                  <a:lnTo>
                    <a:pt x="4274726" y="185465"/>
                  </a:lnTo>
                  <a:lnTo>
                    <a:pt x="0" y="185465"/>
                  </a:lnTo>
                  <a:close/>
                </a:path>
              </a:pathLst>
            </a:custGeom>
            <a:gradFill rotWithShape="1">
              <a:gsLst>
                <a:gs pos="0">
                  <a:srgbClr val="08296C">
                    <a:alpha val="100000"/>
                  </a:srgbClr>
                </a:gs>
                <a:gs pos="50000">
                  <a:srgbClr val="2361A0">
                    <a:alpha val="100000"/>
                  </a:srgbClr>
                </a:gs>
                <a:gs pos="100000">
                  <a:srgbClr val="439BD4">
                    <a:alpha val="10000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</p:spPr>
          <p:txBody>
            <a:bodyPr/>
            <a:lstStyle/>
            <a:p>
              <a:endParaRPr lang="pt-BR"/>
            </a:p>
          </p:txBody>
        </p:sp>
        <p:sp>
          <p:nvSpPr>
            <p:cNvPr id="10" name="TextBox 10">
              <a:extLst>
                <a:ext uri="{FF2B5EF4-FFF2-40B4-BE49-F238E27FC236}">
                  <a16:creationId xmlns:a16="http://schemas.microsoft.com/office/drawing/2014/main" id="{C68159D8-9BF6-EF20-8B3C-67B9BAA70C16}"/>
                </a:ext>
              </a:extLst>
            </p:cNvPr>
            <p:cNvSpPr txBox="1"/>
            <p:nvPr/>
          </p:nvSpPr>
          <p:spPr>
            <a:xfrm>
              <a:off x="0" y="-38100"/>
              <a:ext cx="4274726" cy="22356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5" name="Freeform 3">
            <a:extLst>
              <a:ext uri="{FF2B5EF4-FFF2-40B4-BE49-F238E27FC236}">
                <a16:creationId xmlns:a16="http://schemas.microsoft.com/office/drawing/2014/main" id="{B08EB5AA-478D-24AE-6A11-63251F5AEAAE}"/>
              </a:ext>
            </a:extLst>
          </p:cNvPr>
          <p:cNvSpPr/>
          <p:nvPr/>
        </p:nvSpPr>
        <p:spPr>
          <a:xfrm>
            <a:off x="1026242" y="-12322"/>
            <a:ext cx="16230600" cy="520159"/>
          </a:xfrm>
          <a:custGeom>
            <a:avLst/>
            <a:gdLst/>
            <a:ahLst/>
            <a:cxnLst/>
            <a:rect l="l" t="t" r="r" b="b"/>
            <a:pathLst>
              <a:path w="4274726" h="853128">
                <a:moveTo>
                  <a:pt x="24327" y="0"/>
                </a:moveTo>
                <a:lnTo>
                  <a:pt x="4250399" y="0"/>
                </a:lnTo>
                <a:cubicBezTo>
                  <a:pt x="4263834" y="0"/>
                  <a:pt x="4274726" y="10891"/>
                  <a:pt x="4274726" y="24327"/>
                </a:cubicBezTo>
                <a:lnTo>
                  <a:pt x="4274726" y="828801"/>
                </a:lnTo>
                <a:cubicBezTo>
                  <a:pt x="4274726" y="842236"/>
                  <a:pt x="4263834" y="853128"/>
                  <a:pt x="4250399" y="853128"/>
                </a:cubicBezTo>
                <a:lnTo>
                  <a:pt x="24327" y="853128"/>
                </a:lnTo>
                <a:cubicBezTo>
                  <a:pt x="10891" y="853128"/>
                  <a:pt x="0" y="842236"/>
                  <a:pt x="0" y="828801"/>
                </a:cubicBezTo>
                <a:lnTo>
                  <a:pt x="0" y="24327"/>
                </a:lnTo>
                <a:cubicBezTo>
                  <a:pt x="0" y="10891"/>
                  <a:pt x="10891" y="0"/>
                  <a:pt x="24327" y="0"/>
                </a:cubicBezTo>
                <a:close/>
              </a:path>
            </a:pathLst>
          </a:custGeom>
          <a:gradFill rotWithShape="1">
            <a:gsLst>
              <a:gs pos="0">
                <a:srgbClr val="08296C">
                  <a:alpha val="100000"/>
                </a:srgbClr>
              </a:gs>
              <a:gs pos="50000">
                <a:srgbClr val="2361A0">
                  <a:alpha val="100000"/>
                </a:srgbClr>
              </a:gs>
              <a:gs pos="100000">
                <a:srgbClr val="439BD4">
                  <a:alpha val="100000"/>
                </a:srgbClr>
              </a:gs>
            </a:gsLst>
            <a:path path="circle">
              <a:fillToRect r="100000" b="100000"/>
            </a:path>
            <a:tileRect l="-100000" t="-100000"/>
          </a:gradFill>
        </p:spPr>
        <p:txBody>
          <a:bodyPr/>
          <a:lstStyle/>
          <a:p>
            <a:pPr algn="ctr"/>
            <a:r>
              <a:rPr lang="en-US" sz="3200" spc="-71" dirty="0">
                <a:solidFill>
                  <a:schemeClr val="bg1"/>
                </a:solidFill>
                <a:latin typeface="Poppins"/>
                <a:ea typeface="Poppins"/>
                <a:cs typeface="Poppins"/>
                <a:sym typeface="Poppins"/>
              </a:rPr>
              <a:t>Apresentação Plano Cafaz Família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1C11AF3D-D7CB-9E39-2FC7-562344E90E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0" y="571500"/>
            <a:ext cx="13257761" cy="9020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714294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6088E9-0C60-AD51-395F-428235852D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>
            <a:extLst>
              <a:ext uri="{FF2B5EF4-FFF2-40B4-BE49-F238E27FC236}">
                <a16:creationId xmlns:a16="http://schemas.microsoft.com/office/drawing/2014/main" id="{63B65385-212E-79F5-894F-AC1E58A07DE9}"/>
              </a:ext>
            </a:extLst>
          </p:cNvPr>
          <p:cNvGrpSpPr/>
          <p:nvPr/>
        </p:nvGrpSpPr>
        <p:grpSpPr>
          <a:xfrm>
            <a:off x="1028700" y="0"/>
            <a:ext cx="16230600" cy="507837"/>
            <a:chOff x="0" y="0"/>
            <a:chExt cx="4274726" cy="133751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2DA5D9DA-F745-7B24-A840-A78D363D435A}"/>
                </a:ext>
              </a:extLst>
            </p:cNvPr>
            <p:cNvSpPr/>
            <p:nvPr/>
          </p:nvSpPr>
          <p:spPr>
            <a:xfrm>
              <a:off x="0" y="0"/>
              <a:ext cx="4274726" cy="133751"/>
            </a:xfrm>
            <a:custGeom>
              <a:avLst/>
              <a:gdLst/>
              <a:ahLst/>
              <a:cxnLst/>
              <a:rect l="l" t="t" r="r" b="b"/>
              <a:pathLst>
                <a:path w="4274726" h="133751">
                  <a:moveTo>
                    <a:pt x="954" y="0"/>
                  </a:moveTo>
                  <a:lnTo>
                    <a:pt x="4273772" y="0"/>
                  </a:lnTo>
                  <a:cubicBezTo>
                    <a:pt x="4274299" y="0"/>
                    <a:pt x="4274726" y="427"/>
                    <a:pt x="4274726" y="954"/>
                  </a:cubicBezTo>
                  <a:lnTo>
                    <a:pt x="4274726" y="132797"/>
                  </a:lnTo>
                  <a:cubicBezTo>
                    <a:pt x="4274726" y="133050"/>
                    <a:pt x="4274626" y="133293"/>
                    <a:pt x="4274446" y="133472"/>
                  </a:cubicBezTo>
                  <a:cubicBezTo>
                    <a:pt x="4274267" y="133651"/>
                    <a:pt x="4274025" y="133751"/>
                    <a:pt x="4273772" y="133751"/>
                  </a:cubicBezTo>
                  <a:lnTo>
                    <a:pt x="954" y="133751"/>
                  </a:lnTo>
                  <a:cubicBezTo>
                    <a:pt x="427" y="133751"/>
                    <a:pt x="0" y="133324"/>
                    <a:pt x="0" y="132797"/>
                  </a:cubicBezTo>
                  <a:lnTo>
                    <a:pt x="0" y="954"/>
                  </a:lnTo>
                  <a:cubicBezTo>
                    <a:pt x="0" y="701"/>
                    <a:pt x="101" y="458"/>
                    <a:pt x="279" y="279"/>
                  </a:cubicBezTo>
                  <a:cubicBezTo>
                    <a:pt x="458" y="101"/>
                    <a:pt x="701" y="0"/>
                    <a:pt x="954" y="0"/>
                  </a:cubicBezTo>
                  <a:close/>
                </a:path>
              </a:pathLst>
            </a:custGeom>
            <a:solidFill>
              <a:srgbClr val="439BD4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7" name="TextBox 7">
              <a:extLst>
                <a:ext uri="{FF2B5EF4-FFF2-40B4-BE49-F238E27FC236}">
                  <a16:creationId xmlns:a16="http://schemas.microsoft.com/office/drawing/2014/main" id="{7BE06DE5-85CF-AF54-7FAF-74C10E67259F}"/>
                </a:ext>
              </a:extLst>
            </p:cNvPr>
            <p:cNvSpPr txBox="1"/>
            <p:nvPr/>
          </p:nvSpPr>
          <p:spPr>
            <a:xfrm>
              <a:off x="0" y="-38100"/>
              <a:ext cx="4274726" cy="17185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8" name="Group 8">
            <a:extLst>
              <a:ext uri="{FF2B5EF4-FFF2-40B4-BE49-F238E27FC236}">
                <a16:creationId xmlns:a16="http://schemas.microsoft.com/office/drawing/2014/main" id="{12A29FF7-10A7-774A-9D29-849BAEAABC14}"/>
              </a:ext>
            </a:extLst>
          </p:cNvPr>
          <p:cNvGrpSpPr/>
          <p:nvPr/>
        </p:nvGrpSpPr>
        <p:grpSpPr>
          <a:xfrm>
            <a:off x="1028700" y="9592089"/>
            <a:ext cx="16230600" cy="704187"/>
            <a:chOff x="0" y="0"/>
            <a:chExt cx="4274726" cy="185465"/>
          </a:xfrm>
        </p:grpSpPr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CFF63D53-638E-2DFF-3C00-9708786EECDB}"/>
                </a:ext>
              </a:extLst>
            </p:cNvPr>
            <p:cNvSpPr/>
            <p:nvPr/>
          </p:nvSpPr>
          <p:spPr>
            <a:xfrm>
              <a:off x="0" y="0"/>
              <a:ext cx="4274726" cy="185465"/>
            </a:xfrm>
            <a:custGeom>
              <a:avLst/>
              <a:gdLst/>
              <a:ahLst/>
              <a:cxnLst/>
              <a:rect l="l" t="t" r="r" b="b"/>
              <a:pathLst>
                <a:path w="4274726" h="185465">
                  <a:moveTo>
                    <a:pt x="0" y="0"/>
                  </a:moveTo>
                  <a:lnTo>
                    <a:pt x="4274726" y="0"/>
                  </a:lnTo>
                  <a:lnTo>
                    <a:pt x="4274726" y="185465"/>
                  </a:lnTo>
                  <a:lnTo>
                    <a:pt x="0" y="185465"/>
                  </a:lnTo>
                  <a:close/>
                </a:path>
              </a:pathLst>
            </a:custGeom>
            <a:gradFill rotWithShape="1">
              <a:gsLst>
                <a:gs pos="0">
                  <a:srgbClr val="08296C">
                    <a:alpha val="100000"/>
                  </a:srgbClr>
                </a:gs>
                <a:gs pos="50000">
                  <a:srgbClr val="2361A0">
                    <a:alpha val="100000"/>
                  </a:srgbClr>
                </a:gs>
                <a:gs pos="100000">
                  <a:srgbClr val="439BD4">
                    <a:alpha val="10000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</p:spPr>
          <p:txBody>
            <a:bodyPr/>
            <a:lstStyle/>
            <a:p>
              <a:endParaRPr lang="pt-BR"/>
            </a:p>
          </p:txBody>
        </p:sp>
        <p:sp>
          <p:nvSpPr>
            <p:cNvPr id="10" name="TextBox 10">
              <a:extLst>
                <a:ext uri="{FF2B5EF4-FFF2-40B4-BE49-F238E27FC236}">
                  <a16:creationId xmlns:a16="http://schemas.microsoft.com/office/drawing/2014/main" id="{E3BC444A-4AE7-C938-C26D-18190891D503}"/>
                </a:ext>
              </a:extLst>
            </p:cNvPr>
            <p:cNvSpPr txBox="1"/>
            <p:nvPr/>
          </p:nvSpPr>
          <p:spPr>
            <a:xfrm>
              <a:off x="0" y="-38100"/>
              <a:ext cx="4274726" cy="22356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5" name="Freeform 3">
            <a:extLst>
              <a:ext uri="{FF2B5EF4-FFF2-40B4-BE49-F238E27FC236}">
                <a16:creationId xmlns:a16="http://schemas.microsoft.com/office/drawing/2014/main" id="{3EE28AFC-6894-AE41-0B17-4DCD4C766733}"/>
              </a:ext>
            </a:extLst>
          </p:cNvPr>
          <p:cNvSpPr/>
          <p:nvPr/>
        </p:nvSpPr>
        <p:spPr>
          <a:xfrm>
            <a:off x="1026242" y="-12322"/>
            <a:ext cx="16230600" cy="520159"/>
          </a:xfrm>
          <a:custGeom>
            <a:avLst/>
            <a:gdLst/>
            <a:ahLst/>
            <a:cxnLst/>
            <a:rect l="l" t="t" r="r" b="b"/>
            <a:pathLst>
              <a:path w="4274726" h="853128">
                <a:moveTo>
                  <a:pt x="24327" y="0"/>
                </a:moveTo>
                <a:lnTo>
                  <a:pt x="4250399" y="0"/>
                </a:lnTo>
                <a:cubicBezTo>
                  <a:pt x="4263834" y="0"/>
                  <a:pt x="4274726" y="10891"/>
                  <a:pt x="4274726" y="24327"/>
                </a:cubicBezTo>
                <a:lnTo>
                  <a:pt x="4274726" y="828801"/>
                </a:lnTo>
                <a:cubicBezTo>
                  <a:pt x="4274726" y="842236"/>
                  <a:pt x="4263834" y="853128"/>
                  <a:pt x="4250399" y="853128"/>
                </a:cubicBezTo>
                <a:lnTo>
                  <a:pt x="24327" y="853128"/>
                </a:lnTo>
                <a:cubicBezTo>
                  <a:pt x="10891" y="853128"/>
                  <a:pt x="0" y="842236"/>
                  <a:pt x="0" y="828801"/>
                </a:cubicBezTo>
                <a:lnTo>
                  <a:pt x="0" y="24327"/>
                </a:lnTo>
                <a:cubicBezTo>
                  <a:pt x="0" y="10891"/>
                  <a:pt x="10891" y="0"/>
                  <a:pt x="24327" y="0"/>
                </a:cubicBezTo>
                <a:close/>
              </a:path>
            </a:pathLst>
          </a:custGeom>
          <a:gradFill rotWithShape="1">
            <a:gsLst>
              <a:gs pos="0">
                <a:srgbClr val="08296C">
                  <a:alpha val="100000"/>
                </a:srgbClr>
              </a:gs>
              <a:gs pos="50000">
                <a:srgbClr val="2361A0">
                  <a:alpha val="100000"/>
                </a:srgbClr>
              </a:gs>
              <a:gs pos="100000">
                <a:srgbClr val="439BD4">
                  <a:alpha val="100000"/>
                </a:srgbClr>
              </a:gs>
            </a:gsLst>
            <a:path path="circle">
              <a:fillToRect r="100000" b="100000"/>
            </a:path>
            <a:tileRect l="-100000" t="-100000"/>
          </a:gradFill>
        </p:spPr>
        <p:txBody>
          <a:bodyPr/>
          <a:lstStyle/>
          <a:p>
            <a:pPr algn="ctr"/>
            <a:r>
              <a:rPr lang="en-US" sz="3200" spc="-71" dirty="0">
                <a:solidFill>
                  <a:schemeClr val="bg1"/>
                </a:solidFill>
                <a:latin typeface="Poppins"/>
                <a:ea typeface="Poppins"/>
                <a:cs typeface="Poppins"/>
                <a:sym typeface="Poppins"/>
              </a:rPr>
              <a:t>Apresentação Plano Cafaz Família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A684A1F7-D850-D1A4-2FB2-1F0F3A98A1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8842" y="507837"/>
            <a:ext cx="12725400" cy="906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938651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5F56AE-F957-528F-2317-276FF04C78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8919F13B-794B-EB34-B73F-DDEE183C67E2}"/>
              </a:ext>
            </a:extLst>
          </p:cNvPr>
          <p:cNvGrpSpPr/>
          <p:nvPr/>
        </p:nvGrpSpPr>
        <p:grpSpPr>
          <a:xfrm>
            <a:off x="1028700" y="0"/>
            <a:ext cx="16230600" cy="94895"/>
            <a:chOff x="0" y="0"/>
            <a:chExt cx="4274726" cy="24993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CE587484-FB05-6176-5D49-AA79EBBE3067}"/>
                </a:ext>
              </a:extLst>
            </p:cNvPr>
            <p:cNvSpPr/>
            <p:nvPr/>
          </p:nvSpPr>
          <p:spPr>
            <a:xfrm>
              <a:off x="0" y="0"/>
              <a:ext cx="4274726" cy="24993"/>
            </a:xfrm>
            <a:custGeom>
              <a:avLst/>
              <a:gdLst/>
              <a:ahLst/>
              <a:cxnLst/>
              <a:rect l="l" t="t" r="r" b="b"/>
              <a:pathLst>
                <a:path w="4274726" h="24993">
                  <a:moveTo>
                    <a:pt x="954" y="0"/>
                  </a:moveTo>
                  <a:lnTo>
                    <a:pt x="4273772" y="0"/>
                  </a:lnTo>
                  <a:cubicBezTo>
                    <a:pt x="4274299" y="0"/>
                    <a:pt x="4274726" y="427"/>
                    <a:pt x="4274726" y="954"/>
                  </a:cubicBezTo>
                  <a:lnTo>
                    <a:pt x="4274726" y="24039"/>
                  </a:lnTo>
                  <a:cubicBezTo>
                    <a:pt x="4274726" y="24292"/>
                    <a:pt x="4274626" y="24535"/>
                    <a:pt x="4274446" y="24713"/>
                  </a:cubicBezTo>
                  <a:cubicBezTo>
                    <a:pt x="4274267" y="24892"/>
                    <a:pt x="4274025" y="24993"/>
                    <a:pt x="4273772" y="24993"/>
                  </a:cubicBezTo>
                  <a:lnTo>
                    <a:pt x="954" y="24993"/>
                  </a:lnTo>
                  <a:cubicBezTo>
                    <a:pt x="427" y="24993"/>
                    <a:pt x="0" y="24566"/>
                    <a:pt x="0" y="24039"/>
                  </a:cubicBezTo>
                  <a:lnTo>
                    <a:pt x="0" y="954"/>
                  </a:lnTo>
                  <a:cubicBezTo>
                    <a:pt x="0" y="701"/>
                    <a:pt x="101" y="458"/>
                    <a:pt x="279" y="279"/>
                  </a:cubicBezTo>
                  <a:cubicBezTo>
                    <a:pt x="458" y="101"/>
                    <a:pt x="701" y="0"/>
                    <a:pt x="954" y="0"/>
                  </a:cubicBezTo>
                  <a:close/>
                </a:path>
              </a:pathLst>
            </a:custGeom>
            <a:solidFill>
              <a:srgbClr val="439BD4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394BF51B-751D-A5CA-5C5A-B09FD8946835}"/>
                </a:ext>
              </a:extLst>
            </p:cNvPr>
            <p:cNvSpPr txBox="1"/>
            <p:nvPr/>
          </p:nvSpPr>
          <p:spPr>
            <a:xfrm>
              <a:off x="0" y="-38100"/>
              <a:ext cx="4274726" cy="6309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>
            <a:extLst>
              <a:ext uri="{FF2B5EF4-FFF2-40B4-BE49-F238E27FC236}">
                <a16:creationId xmlns:a16="http://schemas.microsoft.com/office/drawing/2014/main" id="{47AE566E-378C-A0A7-4348-6349B439912D}"/>
              </a:ext>
            </a:extLst>
          </p:cNvPr>
          <p:cNvGrpSpPr/>
          <p:nvPr/>
        </p:nvGrpSpPr>
        <p:grpSpPr>
          <a:xfrm>
            <a:off x="1028700" y="10162521"/>
            <a:ext cx="16230600" cy="133754"/>
            <a:chOff x="0" y="0"/>
            <a:chExt cx="4274726" cy="35227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2B5C3524-B728-2B51-B8AB-4FC56978DB1B}"/>
                </a:ext>
              </a:extLst>
            </p:cNvPr>
            <p:cNvSpPr/>
            <p:nvPr/>
          </p:nvSpPr>
          <p:spPr>
            <a:xfrm>
              <a:off x="0" y="0"/>
              <a:ext cx="4274726" cy="35227"/>
            </a:xfrm>
            <a:custGeom>
              <a:avLst/>
              <a:gdLst/>
              <a:ahLst/>
              <a:cxnLst/>
              <a:rect l="l" t="t" r="r" b="b"/>
              <a:pathLst>
                <a:path w="4274726" h="35227">
                  <a:moveTo>
                    <a:pt x="0" y="0"/>
                  </a:moveTo>
                  <a:lnTo>
                    <a:pt x="4274726" y="0"/>
                  </a:lnTo>
                  <a:lnTo>
                    <a:pt x="4274726" y="35227"/>
                  </a:lnTo>
                  <a:lnTo>
                    <a:pt x="0" y="35227"/>
                  </a:lnTo>
                  <a:close/>
                </a:path>
              </a:pathLst>
            </a:custGeom>
            <a:gradFill rotWithShape="1">
              <a:gsLst>
                <a:gs pos="0">
                  <a:srgbClr val="08296C">
                    <a:alpha val="100000"/>
                  </a:srgbClr>
                </a:gs>
                <a:gs pos="50000">
                  <a:srgbClr val="2361A0">
                    <a:alpha val="100000"/>
                  </a:srgbClr>
                </a:gs>
                <a:gs pos="100000">
                  <a:srgbClr val="439BD4">
                    <a:alpha val="10000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</p:spPr>
          <p:txBody>
            <a:bodyPr/>
            <a:lstStyle/>
            <a:p>
              <a:endParaRPr lang="pt-BR"/>
            </a:p>
          </p:txBody>
        </p:sp>
        <p:sp>
          <p:nvSpPr>
            <p:cNvPr id="7" name="TextBox 7">
              <a:extLst>
                <a:ext uri="{FF2B5EF4-FFF2-40B4-BE49-F238E27FC236}">
                  <a16:creationId xmlns:a16="http://schemas.microsoft.com/office/drawing/2014/main" id="{99F8282B-31D7-E421-BEAF-C8B9AD884578}"/>
                </a:ext>
              </a:extLst>
            </p:cNvPr>
            <p:cNvSpPr txBox="1"/>
            <p:nvPr/>
          </p:nvSpPr>
          <p:spPr>
            <a:xfrm>
              <a:off x="0" y="-38100"/>
              <a:ext cx="4274726" cy="7332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8" name="Group 8">
            <a:extLst>
              <a:ext uri="{FF2B5EF4-FFF2-40B4-BE49-F238E27FC236}">
                <a16:creationId xmlns:a16="http://schemas.microsoft.com/office/drawing/2014/main" id="{1714973B-D957-50F5-80D4-9159517E9E63}"/>
              </a:ext>
            </a:extLst>
          </p:cNvPr>
          <p:cNvGrpSpPr/>
          <p:nvPr/>
        </p:nvGrpSpPr>
        <p:grpSpPr>
          <a:xfrm>
            <a:off x="13907283" y="8672881"/>
            <a:ext cx="2970422" cy="1170839"/>
            <a:chOff x="0" y="0"/>
            <a:chExt cx="3960562" cy="1561118"/>
          </a:xfrm>
        </p:grpSpPr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3C1C8E0A-E8A1-B9E5-BDB0-E8866719F7E8}"/>
                </a:ext>
              </a:extLst>
            </p:cNvPr>
            <p:cNvSpPr/>
            <p:nvPr/>
          </p:nvSpPr>
          <p:spPr>
            <a:xfrm>
              <a:off x="0" y="0"/>
              <a:ext cx="1543893" cy="1561118"/>
            </a:xfrm>
            <a:custGeom>
              <a:avLst/>
              <a:gdLst/>
              <a:ahLst/>
              <a:cxnLst/>
              <a:rect l="l" t="t" r="r" b="b"/>
              <a:pathLst>
                <a:path w="1543893" h="1561118">
                  <a:moveTo>
                    <a:pt x="0" y="0"/>
                  </a:moveTo>
                  <a:lnTo>
                    <a:pt x="1543893" y="0"/>
                  </a:lnTo>
                  <a:lnTo>
                    <a:pt x="1543893" y="1561118"/>
                  </a:lnTo>
                  <a:lnTo>
                    <a:pt x="0" y="156111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27000"/>
              </a:blip>
              <a:stretch>
                <a:fillRect l="-9115" t="-4412" r="-21337" b="-56738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0" name="Freeform 10">
              <a:extLst>
                <a:ext uri="{FF2B5EF4-FFF2-40B4-BE49-F238E27FC236}">
                  <a16:creationId xmlns:a16="http://schemas.microsoft.com/office/drawing/2014/main" id="{A23F4F27-AEFC-D485-D772-800F30CEB6AF}"/>
                </a:ext>
              </a:extLst>
            </p:cNvPr>
            <p:cNvSpPr/>
            <p:nvPr/>
          </p:nvSpPr>
          <p:spPr>
            <a:xfrm>
              <a:off x="1485044" y="55977"/>
              <a:ext cx="2475519" cy="811595"/>
            </a:xfrm>
            <a:custGeom>
              <a:avLst/>
              <a:gdLst/>
              <a:ahLst/>
              <a:cxnLst/>
              <a:rect l="l" t="t" r="r" b="b"/>
              <a:pathLst>
                <a:path w="2475519" h="811595">
                  <a:moveTo>
                    <a:pt x="0" y="0"/>
                  </a:moveTo>
                  <a:lnTo>
                    <a:pt x="2475518" y="0"/>
                  </a:lnTo>
                  <a:lnTo>
                    <a:pt x="2475518" y="811596"/>
                  </a:lnTo>
                  <a:lnTo>
                    <a:pt x="0" y="81159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alphaModFix amt="27000"/>
              </a:blip>
              <a:stretch>
                <a:fillRect l="-8755" t="-266421" r="-6416" b="-72385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1" name="Freeform 11">
              <a:extLst>
                <a:ext uri="{FF2B5EF4-FFF2-40B4-BE49-F238E27FC236}">
                  <a16:creationId xmlns:a16="http://schemas.microsoft.com/office/drawing/2014/main" id="{87725A0F-65A3-4EAB-7E97-7D3B63A39C8D}"/>
                </a:ext>
              </a:extLst>
            </p:cNvPr>
            <p:cNvSpPr/>
            <p:nvPr/>
          </p:nvSpPr>
          <p:spPr>
            <a:xfrm>
              <a:off x="1555407" y="867573"/>
              <a:ext cx="1701950" cy="583175"/>
            </a:xfrm>
            <a:custGeom>
              <a:avLst/>
              <a:gdLst/>
              <a:ahLst/>
              <a:cxnLst/>
              <a:rect l="l" t="t" r="r" b="b"/>
              <a:pathLst>
                <a:path w="1701950" h="583175">
                  <a:moveTo>
                    <a:pt x="0" y="0"/>
                  </a:moveTo>
                  <a:lnTo>
                    <a:pt x="1701950" y="0"/>
                  </a:lnTo>
                  <a:lnTo>
                    <a:pt x="1701950" y="583175"/>
                  </a:lnTo>
                  <a:lnTo>
                    <a:pt x="0" y="58317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alphaModFix amt="27000"/>
              </a:blip>
              <a:stretch>
                <a:fillRect l="-46545" t="-557185" r="-39947" b="-22655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13" name="Group 2">
            <a:extLst>
              <a:ext uri="{FF2B5EF4-FFF2-40B4-BE49-F238E27FC236}">
                <a16:creationId xmlns:a16="http://schemas.microsoft.com/office/drawing/2014/main" id="{31258097-E961-A937-7343-3B9C085B9328}"/>
              </a:ext>
            </a:extLst>
          </p:cNvPr>
          <p:cNvGrpSpPr/>
          <p:nvPr/>
        </p:nvGrpSpPr>
        <p:grpSpPr>
          <a:xfrm>
            <a:off x="1018868" y="206371"/>
            <a:ext cx="16230600" cy="582821"/>
            <a:chOff x="0" y="-102774"/>
            <a:chExt cx="4274726" cy="955902"/>
          </a:xfrm>
        </p:grpSpPr>
        <p:sp>
          <p:nvSpPr>
            <p:cNvPr id="14" name="Freeform 3">
              <a:extLst>
                <a:ext uri="{FF2B5EF4-FFF2-40B4-BE49-F238E27FC236}">
                  <a16:creationId xmlns:a16="http://schemas.microsoft.com/office/drawing/2014/main" id="{1691025C-6922-443A-19DE-E39068EBF9FC}"/>
                </a:ext>
              </a:extLst>
            </p:cNvPr>
            <p:cNvSpPr/>
            <p:nvPr/>
          </p:nvSpPr>
          <p:spPr>
            <a:xfrm>
              <a:off x="0" y="-102774"/>
              <a:ext cx="4274726" cy="853128"/>
            </a:xfrm>
            <a:custGeom>
              <a:avLst/>
              <a:gdLst/>
              <a:ahLst/>
              <a:cxnLst/>
              <a:rect l="l" t="t" r="r" b="b"/>
              <a:pathLst>
                <a:path w="4274726" h="853128">
                  <a:moveTo>
                    <a:pt x="24327" y="0"/>
                  </a:moveTo>
                  <a:lnTo>
                    <a:pt x="4250399" y="0"/>
                  </a:lnTo>
                  <a:cubicBezTo>
                    <a:pt x="4263834" y="0"/>
                    <a:pt x="4274726" y="10891"/>
                    <a:pt x="4274726" y="24327"/>
                  </a:cubicBezTo>
                  <a:lnTo>
                    <a:pt x="4274726" y="828801"/>
                  </a:lnTo>
                  <a:cubicBezTo>
                    <a:pt x="4274726" y="842236"/>
                    <a:pt x="4263834" y="853128"/>
                    <a:pt x="4250399" y="853128"/>
                  </a:cubicBezTo>
                  <a:lnTo>
                    <a:pt x="24327" y="853128"/>
                  </a:lnTo>
                  <a:cubicBezTo>
                    <a:pt x="10891" y="853128"/>
                    <a:pt x="0" y="842236"/>
                    <a:pt x="0" y="828801"/>
                  </a:cubicBezTo>
                  <a:lnTo>
                    <a:pt x="0" y="24327"/>
                  </a:lnTo>
                  <a:cubicBezTo>
                    <a:pt x="0" y="10891"/>
                    <a:pt x="10891" y="0"/>
                    <a:pt x="24327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08296C">
                    <a:alpha val="100000"/>
                  </a:srgbClr>
                </a:gs>
                <a:gs pos="50000">
                  <a:srgbClr val="2361A0">
                    <a:alpha val="100000"/>
                  </a:srgbClr>
                </a:gs>
                <a:gs pos="100000">
                  <a:srgbClr val="439BD4">
                    <a:alpha val="10000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</p:spPr>
          <p:txBody>
            <a:bodyPr/>
            <a:lstStyle/>
            <a:p>
              <a:pPr algn="ctr"/>
              <a:r>
                <a:rPr lang="en-US" sz="3200" spc="-71" dirty="0">
                  <a:solidFill>
                    <a:schemeClr val="bg1"/>
                  </a:solidFill>
                  <a:latin typeface="Poppins"/>
                  <a:ea typeface="Poppins"/>
                  <a:cs typeface="Poppins"/>
                  <a:sym typeface="Poppins"/>
                </a:rPr>
                <a:t>Votação das premissas do plano Cafaz Família </a:t>
              </a:r>
              <a:endParaRPr lang="pt-BR" sz="3200" dirty="0">
                <a:solidFill>
                  <a:schemeClr val="bg1"/>
                </a:solidFill>
              </a:endParaRPr>
            </a:p>
          </p:txBody>
        </p:sp>
        <p:sp>
          <p:nvSpPr>
            <p:cNvPr id="15" name="TextBox 4">
              <a:extLst>
                <a:ext uri="{FF2B5EF4-FFF2-40B4-BE49-F238E27FC236}">
                  <a16:creationId xmlns:a16="http://schemas.microsoft.com/office/drawing/2014/main" id="{56976D3C-29AD-0F75-5A54-589D8F440D00}"/>
                </a:ext>
              </a:extLst>
            </p:cNvPr>
            <p:cNvSpPr txBox="1"/>
            <p:nvPr/>
          </p:nvSpPr>
          <p:spPr>
            <a:xfrm>
              <a:off x="0" y="-38100"/>
              <a:ext cx="4274726" cy="89122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7" name="Agrupar 16">
            <a:extLst>
              <a:ext uri="{FF2B5EF4-FFF2-40B4-BE49-F238E27FC236}">
                <a16:creationId xmlns:a16="http://schemas.microsoft.com/office/drawing/2014/main" id="{51B11DE3-3775-3336-FE78-4739413624AC}"/>
              </a:ext>
            </a:extLst>
          </p:cNvPr>
          <p:cNvGrpSpPr/>
          <p:nvPr/>
        </p:nvGrpSpPr>
        <p:grpSpPr>
          <a:xfrm>
            <a:off x="990600" y="800100"/>
            <a:ext cx="16240432" cy="9280420"/>
            <a:chOff x="1065571" y="800100"/>
            <a:chExt cx="16240432" cy="9280420"/>
          </a:xfrm>
        </p:grpSpPr>
        <p:pic>
          <p:nvPicPr>
            <p:cNvPr id="16" name="Imagem 15">
              <a:extLst>
                <a:ext uri="{FF2B5EF4-FFF2-40B4-BE49-F238E27FC236}">
                  <a16:creationId xmlns:a16="http://schemas.microsoft.com/office/drawing/2014/main" id="{3298E18C-FFD2-9C7E-3F70-58942DF518C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65571" y="800100"/>
              <a:ext cx="16240432" cy="9280420"/>
            </a:xfrm>
            <a:prstGeom prst="rect">
              <a:avLst/>
            </a:prstGeom>
          </p:spPr>
        </p:pic>
        <p:pic>
          <p:nvPicPr>
            <p:cNvPr id="12" name="Imagem 11" descr="qrcode_gerado_pelo_bing.png">
              <a:extLst>
                <a:ext uri="{FF2B5EF4-FFF2-40B4-BE49-F238E27FC236}">
                  <a16:creationId xmlns:a16="http://schemas.microsoft.com/office/drawing/2014/main" id="{93A01815-71E4-8751-8759-3D3450802DA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581400" y="3848100"/>
              <a:ext cx="2971800" cy="28956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4981804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4420</TotalTime>
  <Words>711</Words>
  <Application>Microsoft Office PowerPoint</Application>
  <PresentationFormat>Personalizar</PresentationFormat>
  <Paragraphs>129</Paragraphs>
  <Slides>31</Slides>
  <Notes>3</Notes>
  <HiddenSlides>0</HiddenSlides>
  <MMClips>0</MMClips>
  <ScaleCrop>false</ScaleCrop>
  <HeadingPairs>
    <vt:vector size="6" baseType="variant">
      <vt:variant>
        <vt:lpstr>Fontes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31</vt:i4>
      </vt:variant>
    </vt:vector>
  </HeadingPairs>
  <TitlesOfParts>
    <vt:vector size="39" baseType="lpstr">
      <vt:lpstr>Arial</vt:lpstr>
      <vt:lpstr>Poppins Medium</vt:lpstr>
      <vt:lpstr>Calibri</vt:lpstr>
      <vt:lpstr>Aptos</vt:lpstr>
      <vt:lpstr>Poppins Ultra-Bold</vt:lpstr>
      <vt:lpstr>Cambria</vt:lpstr>
      <vt:lpstr>Poppins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TEMPLATE APRESENTAÇÃO AGE 03 DE SETEMBRO 2026</dc:title>
  <dc:creator>Saulo Silva</dc:creator>
  <cp:lastModifiedBy>Saulo Silva</cp:lastModifiedBy>
  <cp:revision>18</cp:revision>
  <cp:lastPrinted>2026-09-28T10:44:48Z</cp:lastPrinted>
  <dcterms:created xsi:type="dcterms:W3CDTF">2006-08-16T00:00:00Z</dcterms:created>
  <dcterms:modified xsi:type="dcterms:W3CDTF">2026-09-28T11:06:54Z</dcterms:modified>
  <dc:identifier>DAHTY5KPhNE</dc:identifier>
</cp:coreProperties>
</file>