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3771900" cy="5321300"/>
  <p:notesSz cx="6858000" cy="9144000"/>
  <p:embeddedFontLst>
    <p:embeddedFont>
      <p:font typeface="Lato" panose="020F0502020204030203"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Black" panose="00000A00000000000000" pitchFamily="2" charset="0"/>
      <p:bold r:id="rId39"/>
      <p:boldItalic r:id="rId40"/>
    </p:embeddedFont>
    <p:embeddedFont>
      <p:font typeface="Titillium Web" panose="00000500000000000000" pitchFamily="2" charset="0"/>
      <p:regular r:id="rId41"/>
      <p:bold r:id="rId42"/>
      <p:italic r:id="rId43"/>
      <p:boldItalic r:id="rId44"/>
    </p:embeddedFont>
    <p:embeddedFont>
      <p:font typeface="Titillium Web Light" panose="00000400000000000000" pitchFamily="2" charset="0"/>
      <p:regular r:id="rId45"/>
      <p:bold r:id="rId46"/>
      <p:italic r:id="rId47"/>
      <p:boldItalic r:id="rId48"/>
    </p:embeddedFont>
    <p:embeddedFont>
      <p:font typeface="Titillium Web SemiBold" panose="000007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guide id="3" orient="horz" pos="17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MjU9MujgIF/b/4O82yFNogJtd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E29BD1-9573-4F8F-AFBD-02C8028D6401}">
  <a:tblStyle styleId="{A9E29BD1-9573-4F8F-AFBD-02C8028D640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3" d="100"/>
          <a:sy n="213" d="100"/>
        </p:scale>
        <p:origin x="1354" y="-2568"/>
      </p:cViewPr>
      <p:guideLst>
        <p:guide orient="horz" pos="2160"/>
        <p:guide pos="2880"/>
        <p:guide orient="horz" pos="1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20d9db7a2_0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86" name="Google Shape;86;g3d20d9db7a2_0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g3d20d9db7a2_0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3d20d9db7a2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g3d20d9db7a2_0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90" name="Google Shape;90;g3d20d9db7a2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20d9db7a2_0_36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45" name="Google Shape;245;g3d20d9db7a2_0_36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46" name="Google Shape;246;g3d20d9db7a2_0_36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d20d9db7a2_0_36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d20d9db7a2_0_36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49" name="Google Shape;249;g3d20d9db7a2_0_36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20d9db7a2_0_46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69" name="Google Shape;269;g3d20d9db7a2_0_46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70" name="Google Shape;270;g3d20d9db7a2_0_466:notes"/>
          <p:cNvSpPr>
            <a:spLocks noGrp="1" noRot="1" noChangeAspect="1"/>
          </p:cNvSpPr>
          <p:nvPr>
            <p:ph type="sldImg" idx="3"/>
          </p:nvPr>
        </p:nvSpPr>
        <p:spPr>
          <a:xfrm>
            <a:off x="3662363" y="512763"/>
            <a:ext cx="18192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3d20d9db7a2_0_46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d20d9db7a2_0_46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73" name="Google Shape;273;g3d20d9db7a2_0_46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968aaafce4_1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91" name="Google Shape;291;g3968aaafce4_1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92" name="Google Shape;292;g3968aaafce4_1_0:notes"/>
          <p:cNvSpPr>
            <a:spLocks noGrp="1" noRot="1" noChangeAspect="1"/>
          </p:cNvSpPr>
          <p:nvPr>
            <p:ph type="sldImg" idx="3"/>
          </p:nvPr>
        </p:nvSpPr>
        <p:spPr>
          <a:xfrm>
            <a:off x="3662363" y="512763"/>
            <a:ext cx="18192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968aaafce4_1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3968aaafce4_1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95" name="Google Shape;295;g3968aaafce4_1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81" name="Google Shape;381;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82" name="Google Shape;382;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85" name="Google Shape;385;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98" name="Google Shape;398;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99" name="Google Shape;399;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02" name="Google Shape;402;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cad2403cb2_0_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31" name="Google Shape;431;g3cad2403cb2_0_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32" name="Google Shape;432;g3cad2403cb2_0_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3cad2403cb2_0_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3cad2403cb2_0_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35" name="Google Shape;435;g3cad2403cb2_0_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cad2403cb2_0_3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65" name="Google Shape;465;g3cad2403cb2_0_3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66" name="Google Shape;466;g3cad2403cb2_0_3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3cad2403cb2_0_3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3cad2403cb2_0_3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69" name="Google Shape;469;g3cad2403cb2_0_3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cad2403cb2_0_5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98" name="Google Shape;498;g3cad2403cb2_0_5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99" name="Google Shape;499;g3cad2403cb2_0_5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cad2403cb2_0_5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cad2403cb2_0_5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02" name="Google Shape;502;g3cad2403cb2_0_5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cad2403cb2_0_8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31" name="Google Shape;531;g3cad2403cb2_0_8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32" name="Google Shape;532;g3cad2403cb2_0_8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3cad2403cb2_0_8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g3cad2403cb2_0_8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35" name="Google Shape;535;g3cad2403cb2_0_8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cad2403cb2_0_10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64" name="Google Shape;564;g3cad2403cb2_0_10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65" name="Google Shape;565;g3cad2403cb2_0_10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3cad2403cb2_0_10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3cad2403cb2_0_10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68" name="Google Shape;568;g3cad2403cb2_0_10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00" name="Google Shape;100;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01" name="Google Shape;101;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04" name="Google Shape;104;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cad2403cb2_0_13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97" name="Google Shape;597;g3cad2403cb2_0_13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98" name="Google Shape;598;g3cad2403cb2_0_13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3cad2403cb2_0_13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3cad2403cb2_0_13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601" name="Google Shape;601;g3cad2403cb2_0_13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cad2403cb2_0_15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630" name="Google Shape;630;g3cad2403cb2_0_15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631" name="Google Shape;631;g3cad2403cb2_0_15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3cad2403cb2_0_15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3cad2403cb2_0_15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634" name="Google Shape;634;g3cad2403cb2_0_15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cad2403cb2_0_18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663" name="Google Shape;663;g3cad2403cb2_0_18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664" name="Google Shape;664;g3cad2403cb2_0_18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3cad2403cb2_0_18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3cad2403cb2_0_18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667" name="Google Shape;667;g3cad2403cb2_0_18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cad2403cb2_0_20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696" name="Google Shape;696;g3cad2403cb2_0_20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697" name="Google Shape;697;g3cad2403cb2_0_20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3cad2403cb2_0_20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3cad2403cb2_0_20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700" name="Google Shape;700;g3cad2403cb2_0_20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d560554b33_0_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729" name="Google Shape;729;g3d560554b33_0_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730" name="Google Shape;730;g3d560554b33_0_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d560554b33_0_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g3d560554b33_0_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733" name="Google Shape;733;g3d560554b33_0_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d560554b33_0_3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751" name="Google Shape;751;g3d560554b33_0_3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752" name="Google Shape;752;g3d560554b33_0_39: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3d560554b33_0_39: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g3d560554b33_0_39: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755" name="Google Shape;755;g3d560554b33_0_39: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d560554b33_0_6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782" name="Google Shape;782;g3d560554b33_0_6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783" name="Google Shape;783;g3d560554b33_0_6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g3d560554b33_0_6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g3d560554b33_0_6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786" name="Google Shape;786;g3d560554b33_0_6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813" name="Google Shape;813;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814" name="Google Shape;814;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817" name="Google Shape;817;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832" name="Google Shape;832;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833" name="Google Shape;833;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836" name="Google Shape;836;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d20d9db7a2_0_8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16" name="Google Shape;116;g3d20d9db7a2_0_8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17" name="Google Shape;117;g3d20d9db7a2_0_8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3d20d9db7a2_0_8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d20d9db7a2_0_8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20" name="Google Shape;120;g3d20d9db7a2_0_8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34" name="Google Shape;134;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35" name="Google Shape;135;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38" name="Google Shape;138;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52" name="Google Shape;152;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53" name="Google Shape;153;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56" name="Google Shape;156;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69" name="Google Shape;169;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3" name="Google Shape;173;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d20d9db7a2_0_18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88" name="Google Shape;188;g3d20d9db7a2_0_18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89" name="Google Shape;189;g3d20d9db7a2_0_180:notes"/>
          <p:cNvSpPr>
            <a:spLocks noGrp="1" noRot="1" noChangeAspect="1"/>
          </p:cNvSpPr>
          <p:nvPr>
            <p:ph type="sldImg" idx="3"/>
          </p:nvPr>
        </p:nvSpPr>
        <p:spPr>
          <a:xfrm>
            <a:off x="3662363" y="512763"/>
            <a:ext cx="18192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d20d9db7a2_0_18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3d20d9db7a2_0_18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92" name="Google Shape;192;g3d20d9db7a2_0_18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08" name="Google Shape;208;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09" name="Google Shape;209;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12" name="Google Shape;212;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d20d9db7a2_0_27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5" name="Google Shape;225;g3d20d9db7a2_0_27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6" name="Google Shape;226;g3d20d9db7a2_0_274:notes"/>
          <p:cNvSpPr>
            <a:spLocks noGrp="1" noRot="1" noChangeAspect="1"/>
          </p:cNvSpPr>
          <p:nvPr>
            <p:ph type="sldImg" idx="3"/>
          </p:nvPr>
        </p:nvSpPr>
        <p:spPr>
          <a:xfrm>
            <a:off x="3662363" y="512763"/>
            <a:ext cx="18192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d20d9db7a2_0_27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d20d9db7a2_0_27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29" name="Google Shape;229;g3d20d9db7a2_0_27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23B5E"/>
            </a:gs>
            <a:gs pos="100000">
              <a:srgbClr val="1B2F4A"/>
            </a:gs>
          </a:gsLst>
          <a:lin ang="5400012" scaled="0"/>
        </a:gradFill>
        <a:effectLst/>
      </p:bgPr>
    </p:bg>
    <p:spTree>
      <p:nvGrpSpPr>
        <p:cNvPr id="1" name="Shape 91"/>
        <p:cNvGrpSpPr/>
        <p:nvPr/>
      </p:nvGrpSpPr>
      <p:grpSpPr>
        <a:xfrm>
          <a:off x="0" y="0"/>
          <a:ext cx="0" cy="0"/>
          <a:chOff x="0" y="0"/>
          <a:chExt cx="0" cy="0"/>
        </a:xfrm>
      </p:grpSpPr>
      <p:sp>
        <p:nvSpPr>
          <p:cNvPr id="92" name="Google Shape;92;g3d20d9db7a2_0_0"/>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8000"/>
            </a:blip>
            <a:stretch>
              <a:fillRect l="-9590" t="-2049" r="-304832" b="-36610"/>
            </a:stretch>
          </a:blipFill>
          <a:ln>
            <a:noFill/>
          </a:ln>
        </p:spPr>
        <p:txBody>
          <a:bodyPr/>
          <a:lstStyle/>
          <a:p>
            <a:endParaRPr lang="pt-BR"/>
          </a:p>
        </p:txBody>
      </p:sp>
      <p:grpSp>
        <p:nvGrpSpPr>
          <p:cNvPr id="93" name="Google Shape;93;g3d20d9db7a2_0_0"/>
          <p:cNvGrpSpPr/>
          <p:nvPr/>
        </p:nvGrpSpPr>
        <p:grpSpPr>
          <a:xfrm>
            <a:off x="0" y="1248415"/>
            <a:ext cx="3780000" cy="1904332"/>
            <a:chOff x="0" y="0"/>
            <a:chExt cx="5040000" cy="2539110"/>
          </a:xfrm>
        </p:grpSpPr>
        <p:sp>
          <p:nvSpPr>
            <p:cNvPr id="94" name="Google Shape;94;g3d20d9db7a2_0_0"/>
            <p:cNvSpPr/>
            <p:nvPr/>
          </p:nvSpPr>
          <p:spPr>
            <a:xfrm>
              <a:off x="704763" y="0"/>
              <a:ext cx="3630474" cy="1184442"/>
            </a:xfrm>
            <a:custGeom>
              <a:avLst/>
              <a:gdLst/>
              <a:ahLst/>
              <a:cxnLst/>
              <a:rect l="l" t="t" r="r" b="b"/>
              <a:pathLst>
                <a:path w="3630474" h="1184442" extrusionOk="0">
                  <a:moveTo>
                    <a:pt x="0" y="0"/>
                  </a:moveTo>
                  <a:lnTo>
                    <a:pt x="3630474" y="0"/>
                  </a:lnTo>
                  <a:lnTo>
                    <a:pt x="3630474" y="1184442"/>
                  </a:lnTo>
                  <a:lnTo>
                    <a:pt x="0" y="1184442"/>
                  </a:lnTo>
                  <a:lnTo>
                    <a:pt x="0" y="0"/>
                  </a:lnTo>
                  <a:close/>
                </a:path>
              </a:pathLst>
            </a:custGeom>
            <a:blipFill rotWithShape="1">
              <a:blip r:embed="rId4">
                <a:alphaModFix/>
              </a:blip>
              <a:stretch>
                <a:fillRect/>
              </a:stretch>
            </a:blipFill>
            <a:ln>
              <a:noFill/>
            </a:ln>
          </p:spPr>
          <p:txBody>
            <a:bodyPr/>
            <a:lstStyle/>
            <a:p>
              <a:endParaRPr lang="pt-BR"/>
            </a:p>
          </p:txBody>
        </p:sp>
        <p:sp>
          <p:nvSpPr>
            <p:cNvPr id="95" name="Google Shape;95;g3d20d9db7a2_0_0"/>
            <p:cNvSpPr txBox="1"/>
            <p:nvPr/>
          </p:nvSpPr>
          <p:spPr>
            <a:xfrm>
              <a:off x="0" y="1891810"/>
              <a:ext cx="5040000" cy="215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ANS 2025</a:t>
              </a:r>
              <a:endParaRPr sz="1400" b="1" i="0" u="none" strike="noStrike" cap="none">
                <a:solidFill>
                  <a:srgbClr val="000000"/>
                </a:solidFill>
                <a:latin typeface="Titillium Web"/>
                <a:ea typeface="Titillium Web"/>
                <a:cs typeface="Titillium Web"/>
                <a:sym typeface="Titillium Web"/>
              </a:endParaRPr>
            </a:p>
          </p:txBody>
        </p:sp>
        <p:sp>
          <p:nvSpPr>
            <p:cNvPr id="96" name="Google Shape;96;g3d20d9db7a2_0_0"/>
            <p:cNvSpPr txBox="1"/>
            <p:nvPr/>
          </p:nvSpPr>
          <p:spPr>
            <a:xfrm>
              <a:off x="0" y="2323710"/>
              <a:ext cx="5040000" cy="215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RELATÓRIO FINAL</a:t>
              </a:r>
              <a:endParaRPr sz="1400" b="1" i="0" u="none" strike="noStrike" cap="none">
                <a:solidFill>
                  <a:srgbClr val="000000"/>
                </a:solidFill>
                <a:latin typeface="Titillium Web"/>
                <a:ea typeface="Titillium Web"/>
                <a:cs typeface="Titillium Web"/>
                <a:sym typeface="Titillium Web"/>
              </a:endParaRPr>
            </a:p>
          </p:txBody>
        </p:sp>
      </p:grpSp>
      <p:pic>
        <p:nvPicPr>
          <p:cNvPr id="97" name="Google Shape;97;g3d20d9db7a2_0_0"/>
          <p:cNvPicPr preferRelativeResize="0"/>
          <p:nvPr/>
        </p:nvPicPr>
        <p:blipFill>
          <a:blip r:embed="rId5">
            <a:alphaModFix/>
          </a:blip>
          <a:stretch>
            <a:fillRect/>
          </a:stretch>
        </p:blipFill>
        <p:spPr>
          <a:xfrm>
            <a:off x="1564026" y="3870673"/>
            <a:ext cx="643850" cy="804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d20d9db7a2_0_36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252" name="Google Shape;252;g3d20d9db7a2_0_36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253" name="Google Shape;253;g3d20d9db7a2_0_36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
        <p:nvSpPr>
          <p:cNvPr id="254" name="Google Shape;254;g3d20d9db7a2_0_36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255" name="Google Shape;255;g3d20d9db7a2_0_368"/>
          <p:cNvSpPr txBox="1"/>
          <p:nvPr/>
        </p:nvSpPr>
        <p:spPr>
          <a:xfrm>
            <a:off x="378000" y="507936"/>
            <a:ext cx="3024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PERFIL DA AMOSTRA</a:t>
            </a:r>
            <a:endParaRPr sz="1400" b="0" i="0" u="none" strike="noStrike" cap="none">
              <a:solidFill>
                <a:srgbClr val="000000"/>
              </a:solidFill>
              <a:latin typeface="Arial"/>
              <a:ea typeface="Arial"/>
              <a:cs typeface="Arial"/>
              <a:sym typeface="Arial"/>
            </a:endParaRPr>
          </a:p>
        </p:txBody>
      </p:sp>
      <p:sp>
        <p:nvSpPr>
          <p:cNvPr id="256" name="Google Shape;256;g3d20d9db7a2_0_368"/>
          <p:cNvSpPr txBox="1"/>
          <p:nvPr/>
        </p:nvSpPr>
        <p:spPr>
          <a:xfrm>
            <a:off x="378000" y="2378700"/>
            <a:ext cx="1584900" cy="24756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Os principais indicadores para gerar a amostra e estimar os parâmetros são o sexo e faixa etária, para ser possível identificar se é necessário algum ajuste de acordo com a população.</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 Com o objetivo de corrigir a sub-representação de sexo e faixas etárias na amostra, foi aplicado procedimento de ponderação pós-estratificação por sexo e idade, tomando como referência a distribuição  real da base de beneficiários do plano. Desse modo, foram atribuídos fatores de expansão específicos a cada grupo.</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00000"/>
              </a:lnSpc>
              <a:spcBef>
                <a:spcPts val="0"/>
              </a:spcBef>
              <a:spcAft>
                <a:spcPts val="0"/>
              </a:spcAft>
              <a:buClr>
                <a:schemeClr val="dk1"/>
              </a:buClr>
              <a:buSzPts val="1100"/>
              <a:buFont typeface="Arial"/>
              <a:buNone/>
            </a:pPr>
            <a:r>
              <a:rPr lang="en-US" sz="600" b="0" i="0" u="none" strike="noStrike" cap="none">
                <a:solidFill>
                  <a:srgbClr val="042C5C"/>
                </a:solidFill>
                <a:latin typeface="Titillium Web"/>
                <a:ea typeface="Titillium Web"/>
                <a:cs typeface="Titillium Web"/>
                <a:sym typeface="Titillium Web"/>
              </a:rPr>
              <a:t>Esse ajuste reduz o viés decorrente de diferenças nas taxas de resposta entre idades e sexo e torna as estimativas globais de satisfação mais representativas da carteira de beneficiários. Ressalta-se que a ponderação corrige a distribuição amostral, mas não elimina a necessidade de cautela da interpretação dos dados relacionados aos grupos com baixo número de respondentes</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endParaRPr sz="600" b="0" i="0" u="none" strike="noStrike" cap="none">
              <a:solidFill>
                <a:srgbClr val="042C5C"/>
              </a:solidFill>
              <a:latin typeface="Titillium Web"/>
              <a:ea typeface="Titillium Web"/>
              <a:cs typeface="Titillium Web"/>
              <a:sym typeface="Titillium Web"/>
            </a:endParaRPr>
          </a:p>
        </p:txBody>
      </p:sp>
      <p:sp>
        <p:nvSpPr>
          <p:cNvPr id="257" name="Google Shape;257;g3d20d9db7a2_0_368"/>
          <p:cNvSpPr txBox="1"/>
          <p:nvPr/>
        </p:nvSpPr>
        <p:spPr>
          <a:xfrm>
            <a:off x="3144425" y="4970582"/>
            <a:ext cx="2577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9</a:t>
            </a:r>
            <a:endParaRPr sz="1400" b="0" i="0" u="none" strike="noStrike" cap="none">
              <a:solidFill>
                <a:srgbClr val="000000"/>
              </a:solidFill>
              <a:latin typeface="Arial"/>
              <a:ea typeface="Arial"/>
              <a:cs typeface="Arial"/>
              <a:sym typeface="Arial"/>
            </a:endParaRPr>
          </a:p>
        </p:txBody>
      </p:sp>
      <p:sp>
        <p:nvSpPr>
          <p:cNvPr id="258" name="Google Shape;258;g3d20d9db7a2_0_36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pic>
        <p:nvPicPr>
          <p:cNvPr id="259" name="Google Shape;259;g3d20d9db7a2_0_368"/>
          <p:cNvPicPr preferRelativeResize="0"/>
          <p:nvPr/>
        </p:nvPicPr>
        <p:blipFill>
          <a:blip r:embed="rId4">
            <a:alphaModFix/>
          </a:blip>
          <a:stretch>
            <a:fillRect/>
          </a:stretch>
        </p:blipFill>
        <p:spPr>
          <a:xfrm>
            <a:off x="487138" y="1014250"/>
            <a:ext cx="1150275" cy="1071011"/>
          </a:xfrm>
          <a:prstGeom prst="rect">
            <a:avLst/>
          </a:prstGeom>
          <a:noFill/>
          <a:ln>
            <a:noFill/>
          </a:ln>
        </p:spPr>
      </p:pic>
      <p:sp>
        <p:nvSpPr>
          <p:cNvPr id="260" name="Google Shape;260;g3d20d9db7a2_0_368"/>
          <p:cNvSpPr txBox="1"/>
          <p:nvPr/>
        </p:nvSpPr>
        <p:spPr>
          <a:xfrm>
            <a:off x="650813" y="826975"/>
            <a:ext cx="822900" cy="184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US" sz="1200" b="1" i="0" u="none" strike="noStrike" cap="none">
                <a:solidFill>
                  <a:srgbClr val="042C5C"/>
                </a:solidFill>
                <a:latin typeface="Titillium Web"/>
                <a:ea typeface="Titillium Web"/>
                <a:cs typeface="Titillium Web"/>
                <a:sym typeface="Titillium Web"/>
              </a:rPr>
              <a:t>Sexo</a:t>
            </a:r>
            <a:endParaRPr sz="1200" b="0" i="0" u="none" strike="noStrike" cap="none">
              <a:solidFill>
                <a:srgbClr val="000000"/>
              </a:solidFill>
              <a:latin typeface="Arial"/>
              <a:ea typeface="Arial"/>
              <a:cs typeface="Arial"/>
              <a:sym typeface="Arial"/>
            </a:endParaRPr>
          </a:p>
        </p:txBody>
      </p:sp>
      <p:sp>
        <p:nvSpPr>
          <p:cNvPr id="261" name="Google Shape;261;g3d20d9db7a2_0_368"/>
          <p:cNvSpPr txBox="1"/>
          <p:nvPr/>
        </p:nvSpPr>
        <p:spPr>
          <a:xfrm>
            <a:off x="1697013" y="772100"/>
            <a:ext cx="1577400" cy="184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US" sz="1200" b="1" i="0" u="none" strike="noStrike" cap="none">
                <a:solidFill>
                  <a:srgbClr val="042C5C"/>
                </a:solidFill>
                <a:latin typeface="Titillium Web"/>
                <a:ea typeface="Titillium Web"/>
                <a:cs typeface="Titillium Web"/>
                <a:sym typeface="Titillium Web"/>
              </a:rPr>
              <a:t>Faixa Etária</a:t>
            </a:r>
            <a:endParaRPr sz="1200" b="0" i="0" u="none" strike="noStrike" cap="none">
              <a:solidFill>
                <a:srgbClr val="000000"/>
              </a:solidFill>
              <a:latin typeface="Arial"/>
              <a:ea typeface="Arial"/>
              <a:cs typeface="Arial"/>
              <a:sym typeface="Arial"/>
            </a:endParaRPr>
          </a:p>
        </p:txBody>
      </p:sp>
      <p:pic>
        <p:nvPicPr>
          <p:cNvPr id="262" name="Google Shape;262;g3d20d9db7a2_0_368"/>
          <p:cNvPicPr preferRelativeResize="0"/>
          <p:nvPr/>
        </p:nvPicPr>
        <p:blipFill rotWithShape="1">
          <a:blip r:embed="rId5">
            <a:alphaModFix/>
          </a:blip>
          <a:srcRect t="41703" r="79871" b="43026"/>
          <a:stretch/>
        </p:blipFill>
        <p:spPr>
          <a:xfrm>
            <a:off x="855838" y="1429528"/>
            <a:ext cx="412843" cy="217163"/>
          </a:xfrm>
          <a:prstGeom prst="rect">
            <a:avLst/>
          </a:prstGeom>
          <a:noFill/>
          <a:ln>
            <a:noFill/>
          </a:ln>
        </p:spPr>
      </p:pic>
      <p:cxnSp>
        <p:nvCxnSpPr>
          <p:cNvPr id="263" name="Google Shape;263;g3d20d9db7a2_0_36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pic>
        <p:nvPicPr>
          <p:cNvPr id="264" name="Google Shape;264;g3d20d9db7a2_0_368"/>
          <p:cNvPicPr preferRelativeResize="0"/>
          <p:nvPr/>
        </p:nvPicPr>
        <p:blipFill>
          <a:blip r:embed="rId6">
            <a:alphaModFix/>
          </a:blip>
          <a:stretch>
            <a:fillRect/>
          </a:stretch>
        </p:blipFill>
        <p:spPr>
          <a:xfrm>
            <a:off x="2027450" y="944250"/>
            <a:ext cx="965016" cy="1312324"/>
          </a:xfrm>
          <a:prstGeom prst="rect">
            <a:avLst/>
          </a:prstGeom>
          <a:noFill/>
          <a:ln>
            <a:noFill/>
          </a:ln>
        </p:spPr>
      </p:pic>
      <p:pic>
        <p:nvPicPr>
          <p:cNvPr id="265" name="Google Shape;265;g3d20d9db7a2_0_368"/>
          <p:cNvPicPr preferRelativeResize="0"/>
          <p:nvPr/>
        </p:nvPicPr>
        <p:blipFill>
          <a:blip r:embed="rId7">
            <a:alphaModFix/>
          </a:blip>
          <a:stretch>
            <a:fillRect/>
          </a:stretch>
        </p:blipFill>
        <p:spPr>
          <a:xfrm>
            <a:off x="2074282" y="2227250"/>
            <a:ext cx="822900" cy="151454"/>
          </a:xfrm>
          <a:prstGeom prst="rect">
            <a:avLst/>
          </a:prstGeom>
          <a:noFill/>
          <a:ln>
            <a:noFill/>
          </a:ln>
        </p:spPr>
      </p:pic>
      <p:pic>
        <p:nvPicPr>
          <p:cNvPr id="266" name="Google Shape;266;g3d20d9db7a2_0_368"/>
          <p:cNvPicPr preferRelativeResize="0"/>
          <p:nvPr/>
        </p:nvPicPr>
        <p:blipFill>
          <a:blip r:embed="rId8">
            <a:alphaModFix/>
          </a:blip>
          <a:stretch>
            <a:fillRect/>
          </a:stretch>
        </p:blipFill>
        <p:spPr>
          <a:xfrm>
            <a:off x="2074275" y="2597075"/>
            <a:ext cx="1386075" cy="143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d20d9db7a2_0_466"/>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276" name="Google Shape;276;g3d20d9db7a2_0_466"/>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277" name="Google Shape;277;g3d20d9db7a2_0_466"/>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278" name="Google Shape;278;g3d20d9db7a2_0_466"/>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graphicFrame>
        <p:nvGraphicFramePr>
          <p:cNvPr id="279" name="Google Shape;279;g3d20d9db7a2_0_466"/>
          <p:cNvGraphicFramePr/>
          <p:nvPr/>
        </p:nvGraphicFramePr>
        <p:xfrm>
          <a:off x="222979" y="866651"/>
          <a:ext cx="3334050" cy="1745425"/>
        </p:xfrm>
        <a:graphic>
          <a:graphicData uri="http://schemas.openxmlformats.org/drawingml/2006/table">
            <a:tbl>
              <a:tblPr>
                <a:noFill/>
                <a:tableStyleId>{A9E29BD1-9573-4F8F-AFBD-02C8028D6401}</a:tableStyleId>
              </a:tblPr>
              <a:tblGrid>
                <a:gridCol w="1665050">
                  <a:extLst>
                    <a:ext uri="{9D8B030D-6E8A-4147-A177-3AD203B41FA5}">
                      <a16:colId xmlns:a16="http://schemas.microsoft.com/office/drawing/2014/main" val="20000"/>
                    </a:ext>
                  </a:extLst>
                </a:gridCol>
                <a:gridCol w="562575">
                  <a:extLst>
                    <a:ext uri="{9D8B030D-6E8A-4147-A177-3AD203B41FA5}">
                      <a16:colId xmlns:a16="http://schemas.microsoft.com/office/drawing/2014/main" val="20001"/>
                    </a:ext>
                  </a:extLst>
                </a:gridCol>
                <a:gridCol w="520275">
                  <a:extLst>
                    <a:ext uri="{9D8B030D-6E8A-4147-A177-3AD203B41FA5}">
                      <a16:colId xmlns:a16="http://schemas.microsoft.com/office/drawing/2014/main" val="20002"/>
                    </a:ext>
                  </a:extLst>
                </a:gridCol>
                <a:gridCol w="586150">
                  <a:extLst>
                    <a:ext uri="{9D8B030D-6E8A-4147-A177-3AD203B41FA5}">
                      <a16:colId xmlns:a16="http://schemas.microsoft.com/office/drawing/2014/main" val="20003"/>
                    </a:ext>
                  </a:extLst>
                </a:gridCol>
              </a:tblGrid>
              <a:tr h="219375">
                <a:tc gridSpan="4">
                  <a:txBody>
                    <a:bodyPr/>
                    <a:lstStyle/>
                    <a:p>
                      <a:pPr marL="0" marR="0" lvl="0" indent="0" algn="ctr" rtl="0">
                        <a:lnSpc>
                          <a:spcPct val="140000"/>
                        </a:lnSpc>
                        <a:spcBef>
                          <a:spcPts val="0"/>
                        </a:spcBef>
                        <a:spcAft>
                          <a:spcPts val="0"/>
                        </a:spcAft>
                        <a:buClr>
                          <a:srgbClr val="000000"/>
                        </a:buClr>
                        <a:buSzPts val="700"/>
                        <a:buFont typeface="Arial"/>
                        <a:buNone/>
                      </a:pPr>
                      <a:r>
                        <a:rPr lang="en-US" sz="700" b="1" u="none" strike="noStrike" cap="none">
                          <a:solidFill>
                            <a:srgbClr val="FFFFFF"/>
                          </a:solidFill>
                          <a:latin typeface="Lato"/>
                          <a:ea typeface="Lato"/>
                          <a:cs typeface="Lato"/>
                          <a:sym typeface="Lato"/>
                        </a:rPr>
                        <a:t>Aproveitamento da amostra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42C5C"/>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86250">
                <a:tc>
                  <a:txBody>
                    <a:bodyPr/>
                    <a:lstStyle/>
                    <a:p>
                      <a:pPr marL="0" marR="0" lvl="0" indent="0" algn="ctr" rtl="0">
                        <a:lnSpc>
                          <a:spcPct val="140000"/>
                        </a:lnSpc>
                        <a:spcBef>
                          <a:spcPts val="0"/>
                        </a:spcBef>
                        <a:spcAft>
                          <a:spcPts val="0"/>
                        </a:spcAft>
                        <a:buClr>
                          <a:srgbClr val="000000"/>
                        </a:buClr>
                        <a:buSzPts val="500"/>
                        <a:buFont typeface="Arial"/>
                        <a:buNone/>
                      </a:pPr>
                      <a:r>
                        <a:rPr lang="en-US" sz="500" u="none" strike="noStrike" cap="none">
                          <a:solidFill>
                            <a:srgbClr val="000000"/>
                          </a:solidFill>
                          <a:latin typeface="Lato"/>
                          <a:ea typeface="Lato"/>
                          <a:cs typeface="Lato"/>
                          <a:sym typeface="Lato"/>
                        </a:rPr>
                        <a:t>Situação do questionário</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40000"/>
                        </a:lnSpc>
                        <a:spcBef>
                          <a:spcPts val="0"/>
                        </a:spcBef>
                        <a:spcAft>
                          <a:spcPts val="0"/>
                        </a:spcAft>
                        <a:buClr>
                          <a:srgbClr val="000000"/>
                        </a:buClr>
                        <a:buSzPts val="500"/>
                        <a:buFont typeface="Arial"/>
                        <a:buNone/>
                      </a:pPr>
                      <a:r>
                        <a:rPr lang="en-US" sz="500" u="none" strike="noStrike" cap="none">
                          <a:solidFill>
                            <a:srgbClr val="000000"/>
                          </a:solidFill>
                          <a:latin typeface="Lato"/>
                          <a:ea typeface="Lato"/>
                          <a:cs typeface="Lato"/>
                          <a:sym typeface="Lato"/>
                        </a:rPr>
                        <a:t>Quantidade de beneficiários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40000"/>
                        </a:lnSpc>
                        <a:spcBef>
                          <a:spcPts val="0"/>
                        </a:spcBef>
                        <a:spcAft>
                          <a:spcPts val="0"/>
                        </a:spcAft>
                        <a:buClr>
                          <a:srgbClr val="000000"/>
                        </a:buClr>
                        <a:buSzPts val="500"/>
                        <a:buFont typeface="Arial"/>
                        <a:buNone/>
                      </a:pPr>
                      <a:r>
                        <a:rPr lang="en-US" sz="500" u="none" strike="noStrike" cap="none">
                          <a:solidFill>
                            <a:srgbClr val="000000"/>
                          </a:solidFill>
                          <a:latin typeface="Lato"/>
                          <a:ea typeface="Lato"/>
                          <a:cs typeface="Lato"/>
                          <a:sym typeface="Lato"/>
                        </a:rPr>
                        <a:t>% Beneficiários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40000"/>
                        </a:lnSpc>
                        <a:spcBef>
                          <a:spcPts val="0"/>
                        </a:spcBef>
                        <a:spcAft>
                          <a:spcPts val="0"/>
                        </a:spcAft>
                        <a:buClr>
                          <a:srgbClr val="000000"/>
                        </a:buClr>
                        <a:buSzPts val="500"/>
                        <a:buFont typeface="Arial"/>
                        <a:buNone/>
                      </a:pPr>
                      <a:r>
                        <a:rPr lang="en-US" sz="500" u="none" strike="noStrike" cap="none">
                          <a:solidFill>
                            <a:srgbClr val="000000"/>
                          </a:solidFill>
                          <a:latin typeface="Lato"/>
                          <a:ea typeface="Lato"/>
                          <a:cs typeface="Lato"/>
                          <a:sym typeface="Lato"/>
                        </a:rPr>
                        <a:t>Quantidade de ligações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19102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Questionário concluído</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500"/>
                        <a:buFont typeface="Arial"/>
                        <a:buNone/>
                      </a:pPr>
                      <a:r>
                        <a:rPr lang="en-US" sz="500">
                          <a:solidFill>
                            <a:schemeClr val="dk1"/>
                          </a:solidFill>
                          <a:latin typeface="Lato"/>
                          <a:ea typeface="Lato"/>
                          <a:cs typeface="Lato"/>
                          <a:sym typeface="Lato"/>
                        </a:rPr>
                        <a:t>265</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5,91</a:t>
                      </a:r>
                      <a:r>
                        <a:rPr lang="en-US" sz="500" u="none" strike="noStrike" cap="none">
                          <a:solidFill>
                            <a:schemeClr val="dk1"/>
                          </a:solidFill>
                          <a:latin typeface="Lato"/>
                          <a:ea typeface="Lato"/>
                          <a:cs typeface="Lato"/>
                          <a:sym typeface="Lato"/>
                        </a:rPr>
                        <a:t>%</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902</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27512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Não foi possível localizar o beneficiário - não atendeu o telefone/e-mail/endereço não é do beneficiário da amostra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40000"/>
                        </a:lnSpc>
                        <a:spcBef>
                          <a:spcPts val="0"/>
                        </a:spcBef>
                        <a:spcAft>
                          <a:spcPts val="0"/>
                        </a:spcAft>
                        <a:buClr>
                          <a:schemeClr val="dk1"/>
                        </a:buClr>
                        <a:buSzPts val="500"/>
                        <a:buFont typeface="Arial"/>
                        <a:buNone/>
                      </a:pPr>
                      <a:r>
                        <a:rPr lang="en-US" sz="500">
                          <a:solidFill>
                            <a:schemeClr val="dk1"/>
                          </a:solidFill>
                          <a:latin typeface="Lato"/>
                          <a:ea typeface="Lato"/>
                          <a:cs typeface="Lato"/>
                          <a:sym typeface="Lato"/>
                        </a:rPr>
                        <a:t>4.136</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40000"/>
                        </a:lnSpc>
                        <a:spcBef>
                          <a:spcPts val="0"/>
                        </a:spcBef>
                        <a:spcAft>
                          <a:spcPts val="0"/>
                        </a:spcAft>
                        <a:buClr>
                          <a:schemeClr val="dk1"/>
                        </a:buClr>
                        <a:buSzPts val="500"/>
                        <a:buFont typeface="Arial"/>
                        <a:buNone/>
                      </a:pPr>
                      <a:r>
                        <a:rPr lang="en-US" sz="500">
                          <a:solidFill>
                            <a:schemeClr val="dk1"/>
                          </a:solidFill>
                          <a:latin typeface="Lato"/>
                          <a:ea typeface="Lato"/>
                          <a:cs typeface="Lato"/>
                          <a:sym typeface="Lato"/>
                        </a:rPr>
                        <a:t>92,16</a:t>
                      </a:r>
                      <a:r>
                        <a:rPr lang="en-US" sz="500" u="none" strike="noStrike" cap="none">
                          <a:solidFill>
                            <a:schemeClr val="dk1"/>
                          </a:solidFill>
                          <a:latin typeface="Lato"/>
                          <a:ea typeface="Lato"/>
                          <a:cs typeface="Lato"/>
                          <a:sym typeface="Lato"/>
                        </a:rPr>
                        <a:t>%</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40000"/>
                        </a:lnSpc>
                        <a:spcBef>
                          <a:spcPts val="0"/>
                        </a:spcBef>
                        <a:spcAft>
                          <a:spcPts val="0"/>
                        </a:spcAft>
                        <a:buClr>
                          <a:schemeClr val="dk1"/>
                        </a:buClr>
                        <a:buSzPts val="500"/>
                        <a:buFont typeface="Arial"/>
                        <a:buNone/>
                      </a:pPr>
                      <a:r>
                        <a:rPr lang="en-US" sz="500">
                          <a:solidFill>
                            <a:schemeClr val="dk1"/>
                          </a:solidFill>
                          <a:latin typeface="Lato"/>
                          <a:ea typeface="Lato"/>
                          <a:cs typeface="Lato"/>
                          <a:sym typeface="Lato"/>
                        </a:rPr>
                        <a:t>18.492</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3"/>
                  </a:ext>
                </a:extLst>
              </a:tr>
              <a:tr h="23877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Pesquisa incompleta - o beneficiário desistiu no meio do questionário</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15</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u="none" strike="noStrike" cap="none">
                          <a:solidFill>
                            <a:schemeClr val="dk1"/>
                          </a:solidFill>
                          <a:latin typeface="Lato"/>
                          <a:ea typeface="Lato"/>
                          <a:cs typeface="Lato"/>
                          <a:sym typeface="Lato"/>
                        </a:rPr>
                        <a:t>0,</a:t>
                      </a:r>
                      <a:r>
                        <a:rPr lang="en-US" sz="500">
                          <a:solidFill>
                            <a:schemeClr val="dk1"/>
                          </a:solidFill>
                          <a:latin typeface="Lato"/>
                          <a:ea typeface="Lato"/>
                          <a:cs typeface="Lato"/>
                          <a:sym typeface="Lato"/>
                        </a:rPr>
                        <a:t>33</a:t>
                      </a:r>
                      <a:r>
                        <a:rPr lang="en-US" sz="500" u="none" strike="noStrike" cap="none">
                          <a:solidFill>
                            <a:schemeClr val="dk1"/>
                          </a:solidFill>
                          <a:latin typeface="Lato"/>
                          <a:ea typeface="Lato"/>
                          <a:cs typeface="Lato"/>
                          <a:sym typeface="Lato"/>
                        </a:rPr>
                        <a:t>%</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65</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18147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Outros - demais classificações não especificada anteriormente </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2</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u="none" strike="noStrike" cap="none">
                          <a:solidFill>
                            <a:schemeClr val="dk1"/>
                          </a:solidFill>
                          <a:latin typeface="Lato"/>
                          <a:ea typeface="Lato"/>
                          <a:cs typeface="Lato"/>
                          <a:sym typeface="Lato"/>
                        </a:rPr>
                        <a:t>0,04%</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2</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5"/>
                  </a:ext>
                </a:extLst>
              </a:tr>
              <a:tr h="18147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O beneficiário não aceitou participar da pesquisa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70</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1,56</a:t>
                      </a:r>
                      <a:r>
                        <a:rPr lang="en-US" sz="500" u="none" strike="noStrike" cap="none">
                          <a:solidFill>
                            <a:schemeClr val="dk1"/>
                          </a:solidFill>
                          <a:latin typeface="Lato"/>
                          <a:ea typeface="Lato"/>
                          <a:cs typeface="Lato"/>
                          <a:sym typeface="Lato"/>
                        </a:rPr>
                        <a:t>%</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411</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1925">
                <a:tc>
                  <a:txBody>
                    <a:bodyPr/>
                    <a:lstStyle/>
                    <a:p>
                      <a:pPr marL="0" marR="0" lvl="0" indent="0" algn="ctr" rtl="0">
                        <a:lnSpc>
                          <a:spcPct val="120000"/>
                        </a:lnSpc>
                        <a:spcBef>
                          <a:spcPts val="0"/>
                        </a:spcBef>
                        <a:spcAft>
                          <a:spcPts val="0"/>
                        </a:spcAft>
                        <a:buClr>
                          <a:srgbClr val="000000"/>
                        </a:buClr>
                        <a:buSzPts val="500"/>
                        <a:buFont typeface="Arial"/>
                        <a:buNone/>
                      </a:pPr>
                      <a:r>
                        <a:rPr lang="en-US" sz="500" u="none" strike="noStrike" cap="none">
                          <a:solidFill>
                            <a:srgbClr val="000000"/>
                          </a:solidFill>
                          <a:latin typeface="Calibri"/>
                          <a:ea typeface="Calibri"/>
                          <a:cs typeface="Calibri"/>
                          <a:sym typeface="Calibri"/>
                        </a:rPr>
                        <a:t>Total</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a:solidFill>
                            <a:schemeClr val="dk1"/>
                          </a:solidFill>
                          <a:latin typeface="Lato"/>
                          <a:ea typeface="Lato"/>
                          <a:cs typeface="Lato"/>
                          <a:sym typeface="Lato"/>
                        </a:rPr>
                        <a:t>4.488</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u="none" strike="noStrike" cap="none">
                          <a:solidFill>
                            <a:schemeClr val="dk1"/>
                          </a:solidFill>
                          <a:latin typeface="Lato"/>
                          <a:ea typeface="Lato"/>
                          <a:cs typeface="Lato"/>
                          <a:sym typeface="Lato"/>
                        </a:rPr>
                        <a:t>100%</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63636"/>
                        </a:lnSpc>
                        <a:spcBef>
                          <a:spcPts val="0"/>
                        </a:spcBef>
                        <a:spcAft>
                          <a:spcPts val="0"/>
                        </a:spcAft>
                        <a:buClr>
                          <a:srgbClr val="000000"/>
                        </a:buClr>
                        <a:buSzPts val="500"/>
                        <a:buFont typeface="Arial"/>
                        <a:buNone/>
                      </a:pPr>
                      <a:r>
                        <a:rPr lang="en-US" sz="500" u="none" strike="noStrike" cap="none">
                          <a:solidFill>
                            <a:schemeClr val="dk1"/>
                          </a:solidFill>
                          <a:latin typeface="Lato"/>
                          <a:ea typeface="Lato"/>
                          <a:cs typeface="Lato"/>
                          <a:sym typeface="Lato"/>
                        </a:rPr>
                        <a:t>1</a:t>
                      </a:r>
                      <a:r>
                        <a:rPr lang="en-US" sz="500">
                          <a:solidFill>
                            <a:schemeClr val="dk1"/>
                          </a:solidFill>
                          <a:latin typeface="Lato"/>
                          <a:ea typeface="Lato"/>
                          <a:cs typeface="Lato"/>
                          <a:sym typeface="Lato"/>
                        </a:rPr>
                        <a:t>9.872</a:t>
                      </a:r>
                      <a:endParaRPr sz="500" u="none" strike="noStrike" cap="none">
                        <a:solidFill>
                          <a:schemeClr val="dk1"/>
                        </a:solidFill>
                        <a:latin typeface="Lato"/>
                        <a:ea typeface="Lato"/>
                        <a:cs typeface="Lato"/>
                        <a:sym typeface="Lato"/>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grpSp>
        <p:nvGrpSpPr>
          <p:cNvPr id="280" name="Google Shape;280;g3d20d9db7a2_0_466"/>
          <p:cNvGrpSpPr/>
          <p:nvPr/>
        </p:nvGrpSpPr>
        <p:grpSpPr>
          <a:xfrm>
            <a:off x="218929" y="3175887"/>
            <a:ext cx="3334249" cy="1147308"/>
            <a:chOff x="0" y="-9525"/>
            <a:chExt cx="2389800" cy="822325"/>
          </a:xfrm>
        </p:grpSpPr>
        <p:sp>
          <p:nvSpPr>
            <p:cNvPr id="281" name="Google Shape;281;g3d20d9db7a2_0_466"/>
            <p:cNvSpPr/>
            <p:nvPr/>
          </p:nvSpPr>
          <p:spPr>
            <a:xfrm>
              <a:off x="0" y="0"/>
              <a:ext cx="2389690" cy="812800"/>
            </a:xfrm>
            <a:custGeom>
              <a:avLst/>
              <a:gdLst/>
              <a:ahLst/>
              <a:cxnLst/>
              <a:rect l="l" t="t" r="r" b="b"/>
              <a:pathLst>
                <a:path w="2389690" h="812800" extrusionOk="0">
                  <a:moveTo>
                    <a:pt x="11610" y="0"/>
                  </a:moveTo>
                  <a:lnTo>
                    <a:pt x="2378080" y="0"/>
                  </a:lnTo>
                  <a:cubicBezTo>
                    <a:pt x="2381159" y="0"/>
                    <a:pt x="2384112" y="1223"/>
                    <a:pt x="2386290" y="3401"/>
                  </a:cubicBezTo>
                  <a:cubicBezTo>
                    <a:pt x="2388467" y="5578"/>
                    <a:pt x="2389690" y="8531"/>
                    <a:pt x="2389690" y="11610"/>
                  </a:cubicBezTo>
                  <a:lnTo>
                    <a:pt x="2389690" y="801190"/>
                  </a:lnTo>
                  <a:cubicBezTo>
                    <a:pt x="2389690" y="804269"/>
                    <a:pt x="2388467" y="807222"/>
                    <a:pt x="2386290" y="809399"/>
                  </a:cubicBezTo>
                  <a:cubicBezTo>
                    <a:pt x="2384112" y="811577"/>
                    <a:pt x="2381159" y="812800"/>
                    <a:pt x="2378080" y="812800"/>
                  </a:cubicBezTo>
                  <a:lnTo>
                    <a:pt x="11610" y="812800"/>
                  </a:lnTo>
                  <a:cubicBezTo>
                    <a:pt x="8531" y="812800"/>
                    <a:pt x="5578" y="811577"/>
                    <a:pt x="3401" y="809399"/>
                  </a:cubicBezTo>
                  <a:cubicBezTo>
                    <a:pt x="1223" y="807222"/>
                    <a:pt x="0" y="804269"/>
                    <a:pt x="0" y="80119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3d20d9db7a2_0_466"/>
            <p:cNvSpPr txBox="1"/>
            <p:nvPr/>
          </p:nvSpPr>
          <p:spPr>
            <a:xfrm>
              <a:off x="0" y="-9525"/>
              <a:ext cx="2389800" cy="8223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3" name="Google Shape;283;g3d20d9db7a2_0_466"/>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284" name="Google Shape;284;g3d20d9db7a2_0_466"/>
          <p:cNvSpPr txBox="1"/>
          <p:nvPr/>
        </p:nvSpPr>
        <p:spPr>
          <a:xfrm>
            <a:off x="378000" y="507936"/>
            <a:ext cx="3024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APROVEITAMENTO DA AMOSTRA</a:t>
            </a:r>
            <a:endParaRPr sz="1400" b="0" i="0" u="none" strike="noStrike" cap="none">
              <a:solidFill>
                <a:srgbClr val="000000"/>
              </a:solidFill>
              <a:latin typeface="Arial"/>
              <a:ea typeface="Arial"/>
              <a:cs typeface="Arial"/>
              <a:sym typeface="Arial"/>
            </a:endParaRPr>
          </a:p>
        </p:txBody>
      </p:sp>
      <p:sp>
        <p:nvSpPr>
          <p:cNvPr id="285" name="Google Shape;285;g3d20d9db7a2_0_466"/>
          <p:cNvSpPr txBox="1"/>
          <p:nvPr/>
        </p:nvSpPr>
        <p:spPr>
          <a:xfrm>
            <a:off x="373977" y="3319041"/>
            <a:ext cx="3024000" cy="8622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99"/>
              <a:buFont typeface="Arial"/>
              <a:buNone/>
            </a:pPr>
            <a:r>
              <a:rPr lang="en-US" sz="700" i="0" u="none" strike="noStrike" cap="none">
                <a:solidFill>
                  <a:srgbClr val="FFFFFF"/>
                </a:solidFill>
                <a:latin typeface="Titillium Web"/>
                <a:ea typeface="Titillium Web"/>
                <a:cs typeface="Titillium Web"/>
                <a:sym typeface="Titillium Web"/>
              </a:rPr>
              <a:t>Dos </a:t>
            </a:r>
            <a:r>
              <a:rPr lang="en-US" sz="700" b="1">
                <a:solidFill>
                  <a:srgbClr val="FFFFFF"/>
                </a:solidFill>
                <a:latin typeface="Titillium Web"/>
                <a:ea typeface="Titillium Web"/>
                <a:cs typeface="Titillium Web"/>
                <a:sym typeface="Titillium Web"/>
              </a:rPr>
              <a:t>4.488</a:t>
            </a:r>
            <a:r>
              <a:rPr lang="en-US" sz="700" i="0" u="none" strike="noStrike" cap="none">
                <a:solidFill>
                  <a:srgbClr val="FFFFFF"/>
                </a:solidFill>
                <a:latin typeface="Titillium Web"/>
                <a:ea typeface="Titillium Web"/>
                <a:cs typeface="Titillium Web"/>
                <a:sym typeface="Titillium Web"/>
              </a:rPr>
              <a:t> beneficiários selecionados para a amostra, tivemos um aproveitamento médio de </a:t>
            </a:r>
            <a:r>
              <a:rPr lang="en-US" sz="700" b="1" i="0" u="none" strike="noStrike" cap="none">
                <a:solidFill>
                  <a:srgbClr val="FFFFFF"/>
                </a:solidFill>
                <a:latin typeface="Titillium Web"/>
                <a:ea typeface="Titillium Web"/>
                <a:cs typeface="Titillium Web"/>
                <a:sym typeface="Titillium Web"/>
              </a:rPr>
              <a:t>1 a cada </a:t>
            </a:r>
            <a:r>
              <a:rPr lang="en-US" sz="700" b="1">
                <a:solidFill>
                  <a:srgbClr val="FFFFFF"/>
                </a:solidFill>
                <a:latin typeface="Titillium Web"/>
                <a:ea typeface="Titillium Web"/>
                <a:cs typeface="Titillium Web"/>
                <a:sym typeface="Titillium Web"/>
              </a:rPr>
              <a:t>16,9 </a:t>
            </a:r>
            <a:r>
              <a:rPr lang="en-US" sz="700" b="1" i="0" u="none" strike="noStrike" cap="none">
                <a:solidFill>
                  <a:srgbClr val="FFFFFF"/>
                </a:solidFill>
                <a:latin typeface="Titillium Web"/>
                <a:ea typeface="Titillium Web"/>
                <a:cs typeface="Titillium Web"/>
                <a:sym typeface="Titillium Web"/>
              </a:rPr>
              <a:t>indivíduos</a:t>
            </a:r>
            <a:r>
              <a:rPr lang="en-US" sz="700" i="0" u="none" strike="noStrike" cap="none">
                <a:solidFill>
                  <a:srgbClr val="FFFFFF"/>
                </a:solidFill>
                <a:latin typeface="Titillium Web"/>
                <a:ea typeface="Titillium Web"/>
                <a:cs typeface="Titillium Web"/>
                <a:sym typeface="Titillium Web"/>
              </a:rPr>
              <a:t> que foi contatado. Antes de ser feita qualquer correção ou desvio da amostra, foi tentado contato em diferentes dias da semana para os beneficiários que não foram localizados, chegando a uma média de </a:t>
            </a:r>
            <a:r>
              <a:rPr lang="en-US" sz="700" b="1">
                <a:solidFill>
                  <a:srgbClr val="FFFFFF"/>
                </a:solidFill>
                <a:latin typeface="Titillium Web"/>
                <a:ea typeface="Titillium Web"/>
                <a:cs typeface="Titillium Web"/>
                <a:sym typeface="Titillium Web"/>
              </a:rPr>
              <a:t>4,5</a:t>
            </a:r>
            <a:r>
              <a:rPr lang="en-US" sz="700" b="1" i="0" u="none" strike="noStrike" cap="none">
                <a:solidFill>
                  <a:srgbClr val="FFFFFF"/>
                </a:solidFill>
                <a:latin typeface="Titillium Web"/>
                <a:ea typeface="Titillium Web"/>
                <a:cs typeface="Titillium Web"/>
                <a:sym typeface="Titillium Web"/>
              </a:rPr>
              <a:t> tentativas para cada contato</a:t>
            </a:r>
            <a:r>
              <a:rPr lang="en-US" sz="700" i="0" u="none" strike="noStrike" cap="none">
                <a:solidFill>
                  <a:srgbClr val="FFFFFF"/>
                </a:solidFill>
                <a:latin typeface="Titillium Web"/>
                <a:ea typeface="Titillium Web"/>
                <a:cs typeface="Titillium Web"/>
                <a:sym typeface="Titillium Web"/>
              </a:rPr>
              <a:t> antes de mudar para o próximo da amostra.</a:t>
            </a:r>
            <a:endParaRPr sz="700" i="0" u="none" strike="noStrike" cap="none">
              <a:solidFill>
                <a:srgbClr val="000000"/>
              </a:solidFill>
              <a:latin typeface="Titillium Web"/>
              <a:ea typeface="Titillium Web"/>
              <a:cs typeface="Titillium Web"/>
              <a:sym typeface="Titillium Web"/>
            </a:endParaRPr>
          </a:p>
        </p:txBody>
      </p:sp>
      <p:sp>
        <p:nvSpPr>
          <p:cNvPr id="286" name="Google Shape;286;g3d20d9db7a2_0_466"/>
          <p:cNvSpPr txBox="1"/>
          <p:nvPr/>
        </p:nvSpPr>
        <p:spPr>
          <a:xfrm>
            <a:off x="761411" y="2817027"/>
            <a:ext cx="2257200" cy="153900"/>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Clr>
                <a:srgbClr val="000000"/>
              </a:buClr>
              <a:buSzPts val="999"/>
              <a:buFont typeface="Arial"/>
              <a:buNone/>
            </a:pPr>
            <a:r>
              <a:rPr lang="en-US" sz="999" b="1" i="0" u="none" strike="noStrike" cap="none">
                <a:solidFill>
                  <a:srgbClr val="042C5C"/>
                </a:solidFill>
                <a:latin typeface="Titillium Web"/>
                <a:ea typeface="Titillium Web"/>
                <a:cs typeface="Titillium Web"/>
                <a:sym typeface="Titillium Web"/>
              </a:rPr>
              <a:t>TAXA DE RESPONDENTES </a:t>
            </a:r>
            <a:r>
              <a:rPr lang="en-US" sz="999" b="1">
                <a:solidFill>
                  <a:srgbClr val="042C5C"/>
                </a:solidFill>
                <a:latin typeface="Titillium Web"/>
                <a:ea typeface="Titillium Web"/>
                <a:cs typeface="Titillium Web"/>
                <a:sym typeface="Titillium Web"/>
              </a:rPr>
              <a:t>=</a:t>
            </a:r>
            <a:r>
              <a:rPr lang="en-US" sz="999" b="1" i="0" u="none" strike="noStrike" cap="none">
                <a:solidFill>
                  <a:srgbClr val="042C5C"/>
                </a:solidFill>
                <a:latin typeface="Titillium Web"/>
                <a:ea typeface="Titillium Web"/>
                <a:cs typeface="Titillium Web"/>
                <a:sym typeface="Titillium Web"/>
              </a:rPr>
              <a:t> </a:t>
            </a:r>
            <a:r>
              <a:rPr lang="en-US" sz="999" b="1">
                <a:solidFill>
                  <a:srgbClr val="042C5C"/>
                </a:solidFill>
                <a:latin typeface="Titillium Web"/>
                <a:ea typeface="Titillium Web"/>
                <a:cs typeface="Titillium Web"/>
                <a:sym typeface="Titillium Web"/>
              </a:rPr>
              <a:t>5,91</a:t>
            </a:r>
            <a:r>
              <a:rPr lang="en-US" sz="999" b="1" i="0" u="none" strike="noStrike" cap="none">
                <a:solidFill>
                  <a:srgbClr val="042C5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sp>
        <p:nvSpPr>
          <p:cNvPr id="287" name="Google Shape;287;g3d20d9db7a2_0_466"/>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10</a:t>
            </a:r>
            <a:endParaRPr sz="1400" b="0" i="0" u="none" strike="noStrike" cap="none">
              <a:solidFill>
                <a:srgbClr val="000000"/>
              </a:solidFill>
              <a:latin typeface="Arial"/>
              <a:ea typeface="Arial"/>
              <a:cs typeface="Arial"/>
              <a:sym typeface="Arial"/>
            </a:endParaRPr>
          </a:p>
        </p:txBody>
      </p:sp>
      <p:sp>
        <p:nvSpPr>
          <p:cNvPr id="288" name="Google Shape;288;g3d20d9db7a2_0_466"/>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968aaafce4_1_0"/>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298" name="Google Shape;298;g3968aaafce4_1_0"/>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299" name="Google Shape;299;g3968aaafce4_1_0"/>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300" name="Google Shape;300;g3968aaafce4_1_0"/>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301" name="Google Shape;301;g3968aaafce4_1_0"/>
          <p:cNvSpPr txBox="1"/>
          <p:nvPr/>
        </p:nvSpPr>
        <p:spPr>
          <a:xfrm>
            <a:off x="378000" y="507936"/>
            <a:ext cx="3024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RESULTADOS PRELIMINARES</a:t>
            </a:r>
            <a:endParaRPr sz="1400" b="0" i="0" u="none" strike="noStrike" cap="none">
              <a:solidFill>
                <a:srgbClr val="000000"/>
              </a:solidFill>
              <a:latin typeface="Arial"/>
              <a:ea typeface="Arial"/>
              <a:cs typeface="Arial"/>
              <a:sym typeface="Arial"/>
            </a:endParaRPr>
          </a:p>
        </p:txBody>
      </p:sp>
      <p:sp>
        <p:nvSpPr>
          <p:cNvPr id="302" name="Google Shape;302;g3968aaafce4_1_0"/>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11</a:t>
            </a:r>
            <a:endParaRPr sz="1400" b="0" i="0" u="none" strike="noStrike" cap="none">
              <a:solidFill>
                <a:srgbClr val="000000"/>
              </a:solidFill>
              <a:latin typeface="Arial"/>
              <a:ea typeface="Arial"/>
              <a:cs typeface="Arial"/>
              <a:sym typeface="Arial"/>
            </a:endParaRPr>
          </a:p>
        </p:txBody>
      </p:sp>
      <p:sp>
        <p:nvSpPr>
          <p:cNvPr id="303" name="Google Shape;303;g3968aaafce4_1_0"/>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304" name="Google Shape;304;g3968aaafce4_1_0"/>
          <p:cNvSpPr/>
          <p:nvPr/>
        </p:nvSpPr>
        <p:spPr>
          <a:xfrm>
            <a:off x="856569" y="2174653"/>
            <a:ext cx="386700" cy="77400"/>
          </a:xfrm>
          <a:prstGeom prst="rect">
            <a:avLst/>
          </a:prstGeom>
          <a:solidFill>
            <a:srgbClr val="FF000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NEGATIVO</a:t>
            </a:r>
            <a:endParaRPr sz="590" b="0" i="0" u="none" strike="noStrike" cap="none">
              <a:solidFill>
                <a:srgbClr val="000000"/>
              </a:solidFill>
              <a:latin typeface="Calibri"/>
              <a:ea typeface="Calibri"/>
              <a:cs typeface="Calibri"/>
              <a:sym typeface="Calibri"/>
            </a:endParaRPr>
          </a:p>
        </p:txBody>
      </p:sp>
      <p:sp>
        <p:nvSpPr>
          <p:cNvPr id="305" name="Google Shape;305;g3968aaafce4_1_0"/>
          <p:cNvSpPr/>
          <p:nvPr/>
        </p:nvSpPr>
        <p:spPr>
          <a:xfrm>
            <a:off x="1058164" y="1867619"/>
            <a:ext cx="386700" cy="77400"/>
          </a:xfrm>
          <a:prstGeom prst="rect">
            <a:avLst/>
          </a:prstGeom>
          <a:solidFill>
            <a:srgbClr val="FF000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NEGATIVO</a:t>
            </a:r>
            <a:endParaRPr sz="590" b="0" i="0" u="none" strike="noStrike" cap="none">
              <a:solidFill>
                <a:srgbClr val="000000"/>
              </a:solidFill>
              <a:latin typeface="Calibri"/>
              <a:ea typeface="Calibri"/>
              <a:cs typeface="Calibri"/>
              <a:sym typeface="Calibri"/>
            </a:endParaRPr>
          </a:p>
        </p:txBody>
      </p:sp>
      <p:sp>
        <p:nvSpPr>
          <p:cNvPr id="306" name="Google Shape;306;g3968aaafce4_1_0"/>
          <p:cNvSpPr/>
          <p:nvPr/>
        </p:nvSpPr>
        <p:spPr>
          <a:xfrm>
            <a:off x="1058164" y="2478092"/>
            <a:ext cx="386700" cy="77400"/>
          </a:xfrm>
          <a:prstGeom prst="rect">
            <a:avLst/>
          </a:prstGeom>
          <a:solidFill>
            <a:srgbClr val="FF000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NEGATIVO</a:t>
            </a:r>
            <a:endParaRPr sz="590" b="0" i="0" u="none" strike="noStrike" cap="none">
              <a:solidFill>
                <a:srgbClr val="000000"/>
              </a:solidFill>
              <a:latin typeface="Calibri"/>
              <a:ea typeface="Calibri"/>
              <a:cs typeface="Calibri"/>
              <a:sym typeface="Calibri"/>
            </a:endParaRPr>
          </a:p>
        </p:txBody>
      </p:sp>
      <p:sp>
        <p:nvSpPr>
          <p:cNvPr id="307" name="Google Shape;307;g3968aaafce4_1_0"/>
          <p:cNvSpPr/>
          <p:nvPr/>
        </p:nvSpPr>
        <p:spPr>
          <a:xfrm>
            <a:off x="1058164" y="1577128"/>
            <a:ext cx="386700" cy="77400"/>
          </a:xfrm>
          <a:prstGeom prst="rect">
            <a:avLst/>
          </a:prstGeom>
          <a:solidFill>
            <a:srgbClr val="FF000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NEGATIVO</a:t>
            </a:r>
            <a:endParaRPr sz="590" b="0" i="0" u="none" strike="noStrike" cap="none">
              <a:solidFill>
                <a:srgbClr val="000000"/>
              </a:solidFill>
              <a:latin typeface="Calibri"/>
              <a:ea typeface="Calibri"/>
              <a:cs typeface="Calibri"/>
              <a:sym typeface="Calibri"/>
            </a:endParaRPr>
          </a:p>
        </p:txBody>
      </p:sp>
      <p:sp>
        <p:nvSpPr>
          <p:cNvPr id="308" name="Google Shape;308;g3968aaafce4_1_0"/>
          <p:cNvSpPr/>
          <p:nvPr/>
        </p:nvSpPr>
        <p:spPr>
          <a:xfrm>
            <a:off x="1267420" y="2173144"/>
            <a:ext cx="377700" cy="77400"/>
          </a:xfrm>
          <a:prstGeom prst="rect">
            <a:avLst/>
          </a:prstGeom>
          <a:solidFill>
            <a:srgbClr val="00206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POSITIVO</a:t>
            </a:r>
            <a:endParaRPr sz="590" b="0" i="0" u="none" strike="noStrike" cap="none">
              <a:solidFill>
                <a:srgbClr val="000000"/>
              </a:solidFill>
              <a:latin typeface="Calibri"/>
              <a:ea typeface="Calibri"/>
              <a:cs typeface="Calibri"/>
              <a:sym typeface="Calibri"/>
            </a:endParaRPr>
          </a:p>
        </p:txBody>
      </p:sp>
      <p:sp>
        <p:nvSpPr>
          <p:cNvPr id="309" name="Google Shape;309;g3968aaafce4_1_0"/>
          <p:cNvSpPr/>
          <p:nvPr/>
        </p:nvSpPr>
        <p:spPr>
          <a:xfrm>
            <a:off x="2256546" y="2480845"/>
            <a:ext cx="377700" cy="77400"/>
          </a:xfrm>
          <a:prstGeom prst="rect">
            <a:avLst/>
          </a:prstGeom>
          <a:solidFill>
            <a:srgbClr val="00206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POSITIVO</a:t>
            </a:r>
            <a:endParaRPr sz="590" b="0" i="0" u="none" strike="noStrike" cap="none">
              <a:solidFill>
                <a:srgbClr val="000000"/>
              </a:solidFill>
              <a:latin typeface="Calibri"/>
              <a:ea typeface="Calibri"/>
              <a:cs typeface="Calibri"/>
              <a:sym typeface="Calibri"/>
            </a:endParaRPr>
          </a:p>
        </p:txBody>
      </p:sp>
      <p:sp>
        <p:nvSpPr>
          <p:cNvPr id="310" name="Google Shape;310;g3968aaafce4_1_0"/>
          <p:cNvSpPr/>
          <p:nvPr/>
        </p:nvSpPr>
        <p:spPr>
          <a:xfrm>
            <a:off x="1869524" y="1882028"/>
            <a:ext cx="377700" cy="77400"/>
          </a:xfrm>
          <a:prstGeom prst="rect">
            <a:avLst/>
          </a:prstGeom>
          <a:solidFill>
            <a:srgbClr val="00206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POSITIVO</a:t>
            </a:r>
            <a:endParaRPr sz="590" b="0" i="0" u="none" strike="noStrike" cap="none">
              <a:solidFill>
                <a:srgbClr val="000000"/>
              </a:solidFill>
              <a:latin typeface="Calibri"/>
              <a:ea typeface="Calibri"/>
              <a:cs typeface="Calibri"/>
              <a:sym typeface="Calibri"/>
            </a:endParaRPr>
          </a:p>
        </p:txBody>
      </p:sp>
      <p:sp>
        <p:nvSpPr>
          <p:cNvPr id="311" name="Google Shape;311;g3968aaafce4_1_0"/>
          <p:cNvSpPr/>
          <p:nvPr/>
        </p:nvSpPr>
        <p:spPr>
          <a:xfrm>
            <a:off x="1869524" y="1573034"/>
            <a:ext cx="377700" cy="77400"/>
          </a:xfrm>
          <a:prstGeom prst="rect">
            <a:avLst/>
          </a:prstGeom>
          <a:solidFill>
            <a:srgbClr val="002060"/>
          </a:solidFill>
          <a:ln>
            <a:noFill/>
          </a:ln>
        </p:spPr>
        <p:txBody>
          <a:bodyPr spcFirstLastPara="1" wrap="square" lIns="49125" tIns="24525" rIns="49125" bIns="24525" anchor="ctr" anchorCtr="0">
            <a:noAutofit/>
          </a:bodyPr>
          <a:lstStyle/>
          <a:p>
            <a:pPr marL="0" marR="0" lvl="0" indent="0" algn="ctr" rtl="0">
              <a:lnSpc>
                <a:spcPct val="100000"/>
              </a:lnSpc>
              <a:spcBef>
                <a:spcPts val="0"/>
              </a:spcBef>
              <a:spcAft>
                <a:spcPts val="0"/>
              </a:spcAft>
              <a:buClr>
                <a:srgbClr val="FFFFFF"/>
              </a:buClr>
              <a:buSzPts val="484"/>
              <a:buFont typeface="Calibri"/>
              <a:buNone/>
            </a:pPr>
            <a:r>
              <a:rPr lang="en-US" sz="483" b="1" i="0" u="none" strike="noStrike" cap="none">
                <a:solidFill>
                  <a:srgbClr val="FFFFFF"/>
                </a:solidFill>
                <a:latin typeface="Calibri"/>
                <a:ea typeface="Calibri"/>
                <a:cs typeface="Calibri"/>
                <a:sym typeface="Calibri"/>
              </a:rPr>
              <a:t>POSITIVO</a:t>
            </a:r>
            <a:endParaRPr sz="590" b="0" i="0" u="none" strike="noStrike" cap="none">
              <a:solidFill>
                <a:srgbClr val="000000"/>
              </a:solidFill>
              <a:latin typeface="Calibri"/>
              <a:ea typeface="Calibri"/>
              <a:cs typeface="Calibri"/>
              <a:sym typeface="Calibri"/>
            </a:endParaRPr>
          </a:p>
        </p:txBody>
      </p:sp>
      <p:pic>
        <p:nvPicPr>
          <p:cNvPr id="312" name="Google Shape;312;g3968aaafce4_1_0"/>
          <p:cNvPicPr preferRelativeResize="0"/>
          <p:nvPr/>
        </p:nvPicPr>
        <p:blipFill rotWithShape="1">
          <a:blip r:embed="rId4">
            <a:alphaModFix/>
          </a:blip>
          <a:srcRect t="23723" r="1254" b="47219"/>
          <a:stretch/>
        </p:blipFill>
        <p:spPr>
          <a:xfrm>
            <a:off x="59633" y="1320850"/>
            <a:ext cx="3638236" cy="1514290"/>
          </a:xfrm>
          <a:prstGeom prst="rect">
            <a:avLst/>
          </a:prstGeom>
          <a:noFill/>
          <a:ln>
            <a:noFill/>
          </a:ln>
        </p:spPr>
      </p:pic>
      <p:sp>
        <p:nvSpPr>
          <p:cNvPr id="313" name="Google Shape;313;g3968aaafce4_1_0"/>
          <p:cNvSpPr txBox="1"/>
          <p:nvPr/>
        </p:nvSpPr>
        <p:spPr>
          <a:xfrm>
            <a:off x="913970" y="1529032"/>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0,5%</a:t>
            </a:r>
            <a:endParaRPr sz="376" b="1" i="0" u="none" strike="noStrike" cap="none">
              <a:solidFill>
                <a:srgbClr val="000000"/>
              </a:solidFill>
              <a:latin typeface="Montserrat"/>
              <a:ea typeface="Montserrat"/>
              <a:cs typeface="Montserrat"/>
              <a:sym typeface="Montserrat"/>
            </a:endParaRPr>
          </a:p>
        </p:txBody>
      </p:sp>
      <p:sp>
        <p:nvSpPr>
          <p:cNvPr id="314" name="Google Shape;314;g3968aaafce4_1_0"/>
          <p:cNvSpPr txBox="1"/>
          <p:nvPr/>
        </p:nvSpPr>
        <p:spPr>
          <a:xfrm>
            <a:off x="1267422" y="1529032"/>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20,1%</a:t>
            </a:r>
            <a:endParaRPr sz="376" b="1" i="0" u="none" strike="noStrike" cap="none">
              <a:solidFill>
                <a:srgbClr val="000000"/>
              </a:solidFill>
              <a:latin typeface="Montserrat"/>
              <a:ea typeface="Montserrat"/>
              <a:cs typeface="Montserrat"/>
              <a:sym typeface="Montserrat"/>
            </a:endParaRPr>
          </a:p>
        </p:txBody>
      </p:sp>
      <p:sp>
        <p:nvSpPr>
          <p:cNvPr id="315" name="Google Shape;315;g3968aaafce4_1_0"/>
          <p:cNvSpPr txBox="1"/>
          <p:nvPr/>
        </p:nvSpPr>
        <p:spPr>
          <a:xfrm>
            <a:off x="1660886" y="154402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22,5%</a:t>
            </a:r>
            <a:endParaRPr sz="376" b="1" i="0" u="none" strike="noStrike" cap="none">
              <a:solidFill>
                <a:srgbClr val="000000"/>
              </a:solidFill>
              <a:latin typeface="Montserrat"/>
              <a:ea typeface="Montserrat"/>
              <a:cs typeface="Montserrat"/>
              <a:sym typeface="Montserrat"/>
            </a:endParaRPr>
          </a:p>
        </p:txBody>
      </p:sp>
      <p:sp>
        <p:nvSpPr>
          <p:cNvPr id="316" name="Google Shape;316;g3968aaafce4_1_0"/>
          <p:cNvSpPr txBox="1"/>
          <p:nvPr/>
        </p:nvSpPr>
        <p:spPr>
          <a:xfrm>
            <a:off x="2003781" y="1529032"/>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52,6%</a:t>
            </a:r>
            <a:endParaRPr sz="376" b="1" i="0" u="none" strike="noStrike" cap="none">
              <a:solidFill>
                <a:srgbClr val="000000"/>
              </a:solidFill>
              <a:latin typeface="Montserrat"/>
              <a:ea typeface="Montserrat"/>
              <a:cs typeface="Montserrat"/>
              <a:sym typeface="Montserrat"/>
            </a:endParaRPr>
          </a:p>
        </p:txBody>
      </p:sp>
      <p:sp>
        <p:nvSpPr>
          <p:cNvPr id="317" name="Google Shape;317;g3968aaafce4_1_0"/>
          <p:cNvSpPr txBox="1"/>
          <p:nvPr/>
        </p:nvSpPr>
        <p:spPr>
          <a:xfrm>
            <a:off x="2407802" y="159445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2,9%</a:t>
            </a:r>
            <a:endParaRPr sz="376" b="1" i="0" u="none" strike="noStrike" cap="none">
              <a:solidFill>
                <a:srgbClr val="000000"/>
              </a:solidFill>
              <a:latin typeface="Montserrat"/>
              <a:ea typeface="Montserrat"/>
              <a:cs typeface="Montserrat"/>
              <a:sym typeface="Montserrat"/>
            </a:endParaRPr>
          </a:p>
        </p:txBody>
      </p:sp>
      <p:sp>
        <p:nvSpPr>
          <p:cNvPr id="318" name="Google Shape;318;g3968aaafce4_1_0"/>
          <p:cNvSpPr txBox="1"/>
          <p:nvPr/>
        </p:nvSpPr>
        <p:spPr>
          <a:xfrm>
            <a:off x="2863800" y="157303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1,5%</a:t>
            </a:r>
            <a:endParaRPr sz="376" b="1" i="0" u="none" strike="noStrike" cap="none">
              <a:solidFill>
                <a:srgbClr val="000000"/>
              </a:solidFill>
              <a:latin typeface="Montserrat"/>
              <a:ea typeface="Montserrat"/>
              <a:cs typeface="Montserrat"/>
              <a:sym typeface="Montserrat"/>
            </a:endParaRPr>
          </a:p>
        </p:txBody>
      </p:sp>
      <p:sp>
        <p:nvSpPr>
          <p:cNvPr id="319" name="Google Shape;319;g3968aaafce4_1_0"/>
          <p:cNvSpPr txBox="1"/>
          <p:nvPr/>
        </p:nvSpPr>
        <p:spPr>
          <a:xfrm>
            <a:off x="913970" y="177462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4,2%</a:t>
            </a:r>
            <a:endParaRPr sz="376" b="1" i="0" u="none" strike="noStrike" cap="none">
              <a:solidFill>
                <a:srgbClr val="000000"/>
              </a:solidFill>
              <a:latin typeface="Montserrat"/>
              <a:ea typeface="Montserrat"/>
              <a:cs typeface="Montserrat"/>
              <a:sym typeface="Montserrat"/>
            </a:endParaRPr>
          </a:p>
        </p:txBody>
      </p:sp>
      <p:sp>
        <p:nvSpPr>
          <p:cNvPr id="320" name="Google Shape;320;g3968aaafce4_1_0"/>
          <p:cNvSpPr txBox="1"/>
          <p:nvPr/>
        </p:nvSpPr>
        <p:spPr>
          <a:xfrm>
            <a:off x="913970" y="200355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42,9%</a:t>
            </a:r>
            <a:endParaRPr sz="376" b="1" i="0" u="none" strike="noStrike" cap="none">
              <a:solidFill>
                <a:srgbClr val="000000"/>
              </a:solidFill>
              <a:latin typeface="Montserrat"/>
              <a:ea typeface="Montserrat"/>
              <a:cs typeface="Montserrat"/>
              <a:sym typeface="Montserrat"/>
            </a:endParaRPr>
          </a:p>
        </p:txBody>
      </p:sp>
      <p:sp>
        <p:nvSpPr>
          <p:cNvPr id="321" name="Google Shape;321;g3968aaafce4_1_0"/>
          <p:cNvSpPr txBox="1"/>
          <p:nvPr/>
        </p:nvSpPr>
        <p:spPr>
          <a:xfrm>
            <a:off x="913970" y="224081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1,5%</a:t>
            </a:r>
            <a:endParaRPr sz="376" b="1" i="0" u="none" strike="noStrike" cap="none">
              <a:solidFill>
                <a:srgbClr val="000000"/>
              </a:solidFill>
              <a:latin typeface="Montserrat"/>
              <a:ea typeface="Montserrat"/>
              <a:cs typeface="Montserrat"/>
              <a:sym typeface="Montserrat"/>
            </a:endParaRPr>
          </a:p>
        </p:txBody>
      </p:sp>
      <p:sp>
        <p:nvSpPr>
          <p:cNvPr id="322" name="Google Shape;322;g3968aaafce4_1_0"/>
          <p:cNvSpPr txBox="1"/>
          <p:nvPr/>
        </p:nvSpPr>
        <p:spPr>
          <a:xfrm>
            <a:off x="913970" y="2538387"/>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5,3%</a:t>
            </a:r>
            <a:endParaRPr sz="376" b="1" i="0" u="none" strike="noStrike" cap="none">
              <a:solidFill>
                <a:srgbClr val="000000"/>
              </a:solidFill>
              <a:latin typeface="Montserrat"/>
              <a:ea typeface="Montserrat"/>
              <a:cs typeface="Montserrat"/>
              <a:sym typeface="Montserrat"/>
            </a:endParaRPr>
          </a:p>
        </p:txBody>
      </p:sp>
      <p:sp>
        <p:nvSpPr>
          <p:cNvPr id="323" name="Google Shape;323;g3968aaafce4_1_0"/>
          <p:cNvSpPr txBox="1"/>
          <p:nvPr/>
        </p:nvSpPr>
        <p:spPr>
          <a:xfrm>
            <a:off x="1279510" y="176362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10,5%</a:t>
            </a:r>
            <a:endParaRPr sz="376" b="1" i="0" u="none" strike="noStrike" cap="none">
              <a:solidFill>
                <a:srgbClr val="000000"/>
              </a:solidFill>
              <a:latin typeface="Montserrat"/>
              <a:ea typeface="Montserrat"/>
              <a:cs typeface="Montserrat"/>
              <a:sym typeface="Montserrat"/>
            </a:endParaRPr>
          </a:p>
        </p:txBody>
      </p:sp>
      <p:sp>
        <p:nvSpPr>
          <p:cNvPr id="324" name="Google Shape;324;g3968aaafce4_1_0"/>
          <p:cNvSpPr txBox="1"/>
          <p:nvPr/>
        </p:nvSpPr>
        <p:spPr>
          <a:xfrm>
            <a:off x="1267422" y="224082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1,3%</a:t>
            </a:r>
            <a:endParaRPr sz="376" b="1" i="0" u="none" strike="noStrike" cap="none">
              <a:solidFill>
                <a:srgbClr val="000000"/>
              </a:solidFill>
              <a:latin typeface="Montserrat"/>
              <a:ea typeface="Montserrat"/>
              <a:cs typeface="Montserrat"/>
              <a:sym typeface="Montserrat"/>
            </a:endParaRPr>
          </a:p>
        </p:txBody>
      </p:sp>
      <p:sp>
        <p:nvSpPr>
          <p:cNvPr id="325" name="Google Shape;325;g3968aaafce4_1_0"/>
          <p:cNvSpPr txBox="1"/>
          <p:nvPr/>
        </p:nvSpPr>
        <p:spPr>
          <a:xfrm>
            <a:off x="1267422" y="200221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34,7%</a:t>
            </a:r>
            <a:endParaRPr sz="376" b="1" i="0" u="none" strike="noStrike" cap="none">
              <a:solidFill>
                <a:srgbClr val="000000"/>
              </a:solidFill>
              <a:latin typeface="Montserrat"/>
              <a:ea typeface="Montserrat"/>
              <a:cs typeface="Montserrat"/>
              <a:sym typeface="Montserrat"/>
            </a:endParaRPr>
          </a:p>
        </p:txBody>
      </p:sp>
      <p:sp>
        <p:nvSpPr>
          <p:cNvPr id="326" name="Google Shape;326;g3968aaafce4_1_0"/>
          <p:cNvSpPr txBox="1"/>
          <p:nvPr/>
        </p:nvSpPr>
        <p:spPr>
          <a:xfrm>
            <a:off x="1267422" y="2543242"/>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9,6%</a:t>
            </a:r>
            <a:endParaRPr sz="376" b="1" i="0" u="none" strike="noStrike" cap="none">
              <a:solidFill>
                <a:srgbClr val="000000"/>
              </a:solidFill>
              <a:latin typeface="Montserrat"/>
              <a:ea typeface="Montserrat"/>
              <a:cs typeface="Montserrat"/>
              <a:sym typeface="Montserrat"/>
            </a:endParaRPr>
          </a:p>
        </p:txBody>
      </p:sp>
      <p:sp>
        <p:nvSpPr>
          <p:cNvPr id="327" name="Google Shape;327;g3968aaafce4_1_0"/>
          <p:cNvSpPr txBox="1"/>
          <p:nvPr/>
        </p:nvSpPr>
        <p:spPr>
          <a:xfrm>
            <a:off x="1666110" y="224782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13,5%</a:t>
            </a:r>
            <a:endParaRPr sz="376" b="1" i="0" u="none" strike="noStrike" cap="none">
              <a:solidFill>
                <a:srgbClr val="000000"/>
              </a:solidFill>
              <a:latin typeface="Montserrat"/>
              <a:ea typeface="Montserrat"/>
              <a:cs typeface="Montserrat"/>
              <a:sym typeface="Montserrat"/>
            </a:endParaRPr>
          </a:p>
        </p:txBody>
      </p:sp>
      <p:sp>
        <p:nvSpPr>
          <p:cNvPr id="328" name="Google Shape;328;g3968aaafce4_1_0"/>
          <p:cNvSpPr txBox="1"/>
          <p:nvPr/>
        </p:nvSpPr>
        <p:spPr>
          <a:xfrm>
            <a:off x="1681946" y="255820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16,1%</a:t>
            </a:r>
            <a:endParaRPr sz="376" b="1" i="0" u="none" strike="noStrike" cap="none">
              <a:solidFill>
                <a:srgbClr val="000000"/>
              </a:solidFill>
              <a:latin typeface="Montserrat"/>
              <a:ea typeface="Montserrat"/>
              <a:cs typeface="Montserrat"/>
              <a:sym typeface="Montserrat"/>
            </a:endParaRPr>
          </a:p>
        </p:txBody>
      </p:sp>
      <p:sp>
        <p:nvSpPr>
          <p:cNvPr id="329" name="Google Shape;329;g3968aaafce4_1_0"/>
          <p:cNvSpPr txBox="1"/>
          <p:nvPr/>
        </p:nvSpPr>
        <p:spPr>
          <a:xfrm>
            <a:off x="2003781" y="254868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35,3%</a:t>
            </a:r>
            <a:endParaRPr sz="376" b="1" i="0" u="none" strike="noStrike" cap="none">
              <a:solidFill>
                <a:srgbClr val="000000"/>
              </a:solidFill>
              <a:latin typeface="Montserrat"/>
              <a:ea typeface="Montserrat"/>
              <a:cs typeface="Montserrat"/>
              <a:sym typeface="Montserrat"/>
            </a:endParaRPr>
          </a:p>
        </p:txBody>
      </p:sp>
      <p:sp>
        <p:nvSpPr>
          <p:cNvPr id="330" name="Google Shape;330;g3968aaafce4_1_0"/>
          <p:cNvSpPr txBox="1"/>
          <p:nvPr/>
        </p:nvSpPr>
        <p:spPr>
          <a:xfrm>
            <a:off x="2394021" y="255820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23,3%</a:t>
            </a:r>
            <a:endParaRPr sz="376" b="1" i="0" u="none" strike="noStrike" cap="none">
              <a:solidFill>
                <a:srgbClr val="000000"/>
              </a:solidFill>
              <a:latin typeface="Montserrat"/>
              <a:ea typeface="Montserrat"/>
              <a:cs typeface="Montserrat"/>
              <a:sym typeface="Montserrat"/>
            </a:endParaRPr>
          </a:p>
        </p:txBody>
      </p:sp>
      <p:sp>
        <p:nvSpPr>
          <p:cNvPr id="331" name="Google Shape;331;g3968aaafce4_1_0"/>
          <p:cNvSpPr txBox="1"/>
          <p:nvPr/>
        </p:nvSpPr>
        <p:spPr>
          <a:xfrm>
            <a:off x="2881919" y="266929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7,7%</a:t>
            </a:r>
            <a:endParaRPr sz="376" b="1" i="0" u="none" strike="noStrike" cap="none">
              <a:solidFill>
                <a:srgbClr val="000000"/>
              </a:solidFill>
              <a:latin typeface="Montserrat"/>
              <a:ea typeface="Montserrat"/>
              <a:cs typeface="Montserrat"/>
              <a:sym typeface="Montserrat"/>
            </a:endParaRPr>
          </a:p>
        </p:txBody>
      </p:sp>
      <p:sp>
        <p:nvSpPr>
          <p:cNvPr id="332" name="Google Shape;332;g3968aaafce4_1_0"/>
          <p:cNvSpPr txBox="1"/>
          <p:nvPr/>
        </p:nvSpPr>
        <p:spPr>
          <a:xfrm>
            <a:off x="3309739" y="260221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2,6%</a:t>
            </a:r>
            <a:endParaRPr sz="376" b="1" i="0" u="none" strike="noStrike" cap="none">
              <a:solidFill>
                <a:srgbClr val="000000"/>
              </a:solidFill>
              <a:latin typeface="Montserrat"/>
              <a:ea typeface="Montserrat"/>
              <a:cs typeface="Montserrat"/>
              <a:sym typeface="Montserrat"/>
            </a:endParaRPr>
          </a:p>
        </p:txBody>
      </p:sp>
      <p:sp>
        <p:nvSpPr>
          <p:cNvPr id="333" name="Google Shape;333;g3968aaafce4_1_0"/>
          <p:cNvSpPr txBox="1"/>
          <p:nvPr/>
        </p:nvSpPr>
        <p:spPr>
          <a:xfrm>
            <a:off x="2003781" y="224081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35,0%</a:t>
            </a:r>
            <a:endParaRPr sz="376" b="1" i="0" u="none" strike="noStrike" cap="none">
              <a:solidFill>
                <a:srgbClr val="000000"/>
              </a:solidFill>
              <a:latin typeface="Montserrat"/>
              <a:ea typeface="Montserrat"/>
              <a:cs typeface="Montserrat"/>
              <a:sym typeface="Montserrat"/>
            </a:endParaRPr>
          </a:p>
        </p:txBody>
      </p:sp>
      <p:sp>
        <p:nvSpPr>
          <p:cNvPr id="334" name="Google Shape;334;g3968aaafce4_1_0"/>
          <p:cNvSpPr txBox="1"/>
          <p:nvPr/>
        </p:nvSpPr>
        <p:spPr>
          <a:xfrm>
            <a:off x="2394021" y="224782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47,0%</a:t>
            </a:r>
            <a:endParaRPr sz="376" b="1" i="0" u="none" strike="noStrike" cap="none">
              <a:solidFill>
                <a:srgbClr val="000000"/>
              </a:solidFill>
              <a:latin typeface="Montserrat"/>
              <a:ea typeface="Montserrat"/>
              <a:cs typeface="Montserrat"/>
              <a:sym typeface="Montserrat"/>
            </a:endParaRPr>
          </a:p>
        </p:txBody>
      </p:sp>
      <p:sp>
        <p:nvSpPr>
          <p:cNvPr id="335" name="Google Shape;335;g3968aaafce4_1_0"/>
          <p:cNvSpPr txBox="1"/>
          <p:nvPr/>
        </p:nvSpPr>
        <p:spPr>
          <a:xfrm>
            <a:off x="2863800" y="232094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0,8%</a:t>
            </a:r>
            <a:endParaRPr sz="376" b="1" i="0" u="none" strike="noStrike" cap="none">
              <a:solidFill>
                <a:srgbClr val="000000"/>
              </a:solidFill>
              <a:latin typeface="Montserrat"/>
              <a:ea typeface="Montserrat"/>
              <a:cs typeface="Montserrat"/>
              <a:sym typeface="Montserrat"/>
            </a:endParaRPr>
          </a:p>
        </p:txBody>
      </p:sp>
      <p:sp>
        <p:nvSpPr>
          <p:cNvPr id="336" name="Google Shape;336;g3968aaafce4_1_0"/>
          <p:cNvSpPr txBox="1"/>
          <p:nvPr/>
        </p:nvSpPr>
        <p:spPr>
          <a:xfrm>
            <a:off x="3295112" y="2286197"/>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0,9%</a:t>
            </a:r>
            <a:endParaRPr sz="376" b="1" i="0" u="none" strike="noStrike" cap="none">
              <a:solidFill>
                <a:srgbClr val="000000"/>
              </a:solidFill>
              <a:latin typeface="Montserrat"/>
              <a:ea typeface="Montserrat"/>
              <a:cs typeface="Montserrat"/>
              <a:sym typeface="Montserrat"/>
            </a:endParaRPr>
          </a:p>
        </p:txBody>
      </p:sp>
      <p:sp>
        <p:nvSpPr>
          <p:cNvPr id="337" name="Google Shape;337;g3968aaafce4_1_0"/>
          <p:cNvSpPr txBox="1"/>
          <p:nvPr/>
        </p:nvSpPr>
        <p:spPr>
          <a:xfrm>
            <a:off x="1666110" y="203886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22,4%</a:t>
            </a:r>
            <a:endParaRPr sz="376" b="1" i="0" u="none" strike="noStrike" cap="none">
              <a:solidFill>
                <a:srgbClr val="000000"/>
              </a:solidFill>
              <a:latin typeface="Montserrat"/>
              <a:ea typeface="Montserrat"/>
              <a:cs typeface="Montserrat"/>
              <a:sym typeface="Montserrat"/>
            </a:endParaRPr>
          </a:p>
        </p:txBody>
      </p:sp>
      <p:sp>
        <p:nvSpPr>
          <p:cNvPr id="338" name="Google Shape;338;g3968aaafce4_1_0"/>
          <p:cNvSpPr txBox="1"/>
          <p:nvPr/>
        </p:nvSpPr>
        <p:spPr>
          <a:xfrm>
            <a:off x="1666110" y="179144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11,5%</a:t>
            </a:r>
            <a:endParaRPr sz="376" b="1" i="0" u="none" strike="noStrike" cap="none">
              <a:solidFill>
                <a:srgbClr val="000000"/>
              </a:solidFill>
              <a:latin typeface="Montserrat"/>
              <a:ea typeface="Montserrat"/>
              <a:cs typeface="Montserrat"/>
              <a:sym typeface="Montserrat"/>
            </a:endParaRPr>
          </a:p>
        </p:txBody>
      </p:sp>
      <p:sp>
        <p:nvSpPr>
          <p:cNvPr id="339" name="Google Shape;339;g3968aaafce4_1_0"/>
          <p:cNvSpPr txBox="1"/>
          <p:nvPr/>
        </p:nvSpPr>
        <p:spPr>
          <a:xfrm>
            <a:off x="2010591" y="176362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49,4%</a:t>
            </a:r>
            <a:endParaRPr sz="376" b="1" i="0" u="none" strike="noStrike" cap="none">
              <a:solidFill>
                <a:srgbClr val="000000"/>
              </a:solidFill>
              <a:latin typeface="Montserrat"/>
              <a:ea typeface="Montserrat"/>
              <a:cs typeface="Montserrat"/>
              <a:sym typeface="Montserrat"/>
            </a:endParaRPr>
          </a:p>
        </p:txBody>
      </p:sp>
      <p:sp>
        <p:nvSpPr>
          <p:cNvPr id="340" name="Google Shape;340;g3968aaafce4_1_0"/>
          <p:cNvSpPr txBox="1"/>
          <p:nvPr/>
        </p:nvSpPr>
        <p:spPr>
          <a:xfrm>
            <a:off x="2376131" y="184213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22,9%</a:t>
            </a:r>
            <a:endParaRPr sz="376" b="1" i="0" u="none" strike="noStrike" cap="none">
              <a:solidFill>
                <a:srgbClr val="000000"/>
              </a:solidFill>
              <a:latin typeface="Montserrat"/>
              <a:ea typeface="Montserrat"/>
              <a:cs typeface="Montserrat"/>
              <a:sym typeface="Montserrat"/>
            </a:endParaRPr>
          </a:p>
        </p:txBody>
      </p:sp>
      <p:sp>
        <p:nvSpPr>
          <p:cNvPr id="341" name="Google Shape;341;g3968aaafce4_1_0"/>
          <p:cNvSpPr txBox="1"/>
          <p:nvPr/>
        </p:nvSpPr>
        <p:spPr>
          <a:xfrm>
            <a:off x="2863800" y="1827727"/>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1,3%</a:t>
            </a:r>
            <a:endParaRPr sz="376" b="1" i="0" u="none" strike="noStrike" cap="none">
              <a:solidFill>
                <a:srgbClr val="000000"/>
              </a:solidFill>
              <a:latin typeface="Montserrat"/>
              <a:ea typeface="Montserrat"/>
              <a:cs typeface="Montserrat"/>
              <a:sym typeface="Montserrat"/>
            </a:endParaRPr>
          </a:p>
        </p:txBody>
      </p:sp>
      <p:pic>
        <p:nvPicPr>
          <p:cNvPr id="342" name="Google Shape;342;g3968aaafce4_1_0"/>
          <p:cNvPicPr preferRelativeResize="0"/>
          <p:nvPr/>
        </p:nvPicPr>
        <p:blipFill rotWithShape="1">
          <a:blip r:embed="rId5">
            <a:alphaModFix/>
          </a:blip>
          <a:srcRect t="23821" r="902" b="44831"/>
          <a:stretch/>
        </p:blipFill>
        <p:spPr>
          <a:xfrm>
            <a:off x="53213" y="3017641"/>
            <a:ext cx="3651072" cy="1633610"/>
          </a:xfrm>
          <a:prstGeom prst="rect">
            <a:avLst/>
          </a:prstGeom>
          <a:noFill/>
          <a:ln>
            <a:noFill/>
          </a:ln>
        </p:spPr>
      </p:pic>
      <p:sp>
        <p:nvSpPr>
          <p:cNvPr id="343" name="Google Shape;343;g3968aaafce4_1_0"/>
          <p:cNvSpPr txBox="1"/>
          <p:nvPr/>
        </p:nvSpPr>
        <p:spPr>
          <a:xfrm>
            <a:off x="1645051" y="320306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8,6%</a:t>
            </a:r>
            <a:endParaRPr sz="376" b="1" i="0" u="none" strike="noStrike" cap="none">
              <a:solidFill>
                <a:srgbClr val="000000"/>
              </a:solidFill>
              <a:latin typeface="Montserrat"/>
              <a:ea typeface="Montserrat"/>
              <a:cs typeface="Montserrat"/>
              <a:sym typeface="Montserrat"/>
            </a:endParaRPr>
          </a:p>
        </p:txBody>
      </p:sp>
      <p:sp>
        <p:nvSpPr>
          <p:cNvPr id="344" name="Google Shape;344;g3968aaafce4_1_0"/>
          <p:cNvSpPr txBox="1"/>
          <p:nvPr/>
        </p:nvSpPr>
        <p:spPr>
          <a:xfrm>
            <a:off x="2022679" y="320306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39,5%</a:t>
            </a:r>
            <a:endParaRPr sz="376" b="1" i="0" u="none" strike="noStrike" cap="none">
              <a:solidFill>
                <a:srgbClr val="000000"/>
              </a:solidFill>
              <a:latin typeface="Montserrat"/>
              <a:ea typeface="Montserrat"/>
              <a:cs typeface="Montserrat"/>
              <a:sym typeface="Montserrat"/>
            </a:endParaRPr>
          </a:p>
        </p:txBody>
      </p:sp>
      <p:sp>
        <p:nvSpPr>
          <p:cNvPr id="345" name="Google Shape;345;g3968aaafce4_1_0"/>
          <p:cNvSpPr txBox="1"/>
          <p:nvPr/>
        </p:nvSpPr>
        <p:spPr>
          <a:xfrm>
            <a:off x="2394021" y="3203065"/>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34,5%</a:t>
            </a:r>
            <a:endParaRPr sz="376" b="1" i="0" u="none" strike="noStrike" cap="none">
              <a:solidFill>
                <a:srgbClr val="000000"/>
              </a:solidFill>
              <a:latin typeface="Montserrat"/>
              <a:ea typeface="Montserrat"/>
              <a:cs typeface="Montserrat"/>
              <a:sym typeface="Montserrat"/>
            </a:endParaRPr>
          </a:p>
        </p:txBody>
      </p:sp>
      <p:sp>
        <p:nvSpPr>
          <p:cNvPr id="346" name="Google Shape;346;g3968aaafce4_1_0"/>
          <p:cNvSpPr txBox="1"/>
          <p:nvPr/>
        </p:nvSpPr>
        <p:spPr>
          <a:xfrm>
            <a:off x="2863800" y="328256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8,0%</a:t>
            </a:r>
            <a:endParaRPr sz="376" b="1" i="0" u="none" strike="noStrike" cap="none">
              <a:solidFill>
                <a:srgbClr val="000000"/>
              </a:solidFill>
              <a:latin typeface="Montserrat"/>
              <a:ea typeface="Montserrat"/>
              <a:cs typeface="Montserrat"/>
              <a:sym typeface="Montserrat"/>
            </a:endParaRPr>
          </a:p>
        </p:txBody>
      </p:sp>
      <p:sp>
        <p:nvSpPr>
          <p:cNvPr id="347" name="Google Shape;347;g3968aaafce4_1_0"/>
          <p:cNvSpPr txBox="1"/>
          <p:nvPr/>
        </p:nvSpPr>
        <p:spPr>
          <a:xfrm>
            <a:off x="3295112" y="3263612"/>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3,6%</a:t>
            </a:r>
            <a:endParaRPr sz="376" b="1" i="0" u="none" strike="noStrike" cap="none">
              <a:solidFill>
                <a:srgbClr val="000000"/>
              </a:solidFill>
              <a:latin typeface="Montserrat"/>
              <a:ea typeface="Montserrat"/>
              <a:cs typeface="Montserrat"/>
              <a:sym typeface="Montserrat"/>
            </a:endParaRPr>
          </a:p>
        </p:txBody>
      </p:sp>
      <p:sp>
        <p:nvSpPr>
          <p:cNvPr id="348" name="Google Shape;348;g3968aaafce4_1_0"/>
          <p:cNvSpPr txBox="1"/>
          <p:nvPr/>
        </p:nvSpPr>
        <p:spPr>
          <a:xfrm>
            <a:off x="901775" y="343970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13,8%</a:t>
            </a:r>
            <a:endParaRPr sz="376" b="1" i="0" u="none" strike="noStrike" cap="none">
              <a:solidFill>
                <a:srgbClr val="000000"/>
              </a:solidFill>
              <a:latin typeface="Montserrat"/>
              <a:ea typeface="Montserrat"/>
              <a:cs typeface="Montserrat"/>
              <a:sym typeface="Montserrat"/>
            </a:endParaRPr>
          </a:p>
        </p:txBody>
      </p:sp>
      <p:sp>
        <p:nvSpPr>
          <p:cNvPr id="349" name="Google Shape;349;g3968aaafce4_1_0"/>
          <p:cNvSpPr txBox="1"/>
          <p:nvPr/>
        </p:nvSpPr>
        <p:spPr>
          <a:xfrm>
            <a:off x="1255227" y="343970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29,0%</a:t>
            </a:r>
            <a:endParaRPr sz="376" b="1" i="0" u="none" strike="noStrike" cap="none">
              <a:solidFill>
                <a:srgbClr val="000000"/>
              </a:solidFill>
              <a:latin typeface="Montserrat"/>
              <a:ea typeface="Montserrat"/>
              <a:cs typeface="Montserrat"/>
              <a:sym typeface="Montserrat"/>
            </a:endParaRPr>
          </a:p>
        </p:txBody>
      </p:sp>
      <p:sp>
        <p:nvSpPr>
          <p:cNvPr id="350" name="Google Shape;350;g3968aaafce4_1_0"/>
          <p:cNvSpPr txBox="1"/>
          <p:nvPr/>
        </p:nvSpPr>
        <p:spPr>
          <a:xfrm>
            <a:off x="1645051" y="3584508"/>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49,7%</a:t>
            </a:r>
            <a:endParaRPr sz="376" b="1" i="0" u="none" strike="noStrike" cap="none">
              <a:solidFill>
                <a:srgbClr val="000000"/>
              </a:solidFill>
              <a:latin typeface="Montserrat"/>
              <a:ea typeface="Montserrat"/>
              <a:cs typeface="Montserrat"/>
              <a:sym typeface="Montserrat"/>
            </a:endParaRPr>
          </a:p>
        </p:txBody>
      </p:sp>
      <p:sp>
        <p:nvSpPr>
          <p:cNvPr id="351" name="Google Shape;351;g3968aaafce4_1_0"/>
          <p:cNvSpPr txBox="1"/>
          <p:nvPr/>
        </p:nvSpPr>
        <p:spPr>
          <a:xfrm>
            <a:off x="2022679" y="354632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7,5%</a:t>
            </a:r>
            <a:endParaRPr sz="376" b="1" i="0" u="none" strike="noStrike" cap="none">
              <a:solidFill>
                <a:srgbClr val="000000"/>
              </a:solidFill>
              <a:latin typeface="Montserrat"/>
              <a:ea typeface="Montserrat"/>
              <a:cs typeface="Montserrat"/>
              <a:sym typeface="Montserrat"/>
            </a:endParaRPr>
          </a:p>
        </p:txBody>
      </p:sp>
      <p:sp>
        <p:nvSpPr>
          <p:cNvPr id="352" name="Google Shape;352;g3968aaafce4_1_0"/>
          <p:cNvSpPr txBox="1"/>
          <p:nvPr/>
        </p:nvSpPr>
        <p:spPr>
          <a:xfrm>
            <a:off x="901775" y="382483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3,6%</a:t>
            </a:r>
            <a:endParaRPr sz="376" b="1" i="0" u="none" strike="noStrike" cap="none">
              <a:solidFill>
                <a:srgbClr val="000000"/>
              </a:solidFill>
              <a:latin typeface="Montserrat"/>
              <a:ea typeface="Montserrat"/>
              <a:cs typeface="Montserrat"/>
              <a:sym typeface="Montserrat"/>
            </a:endParaRPr>
          </a:p>
        </p:txBody>
      </p:sp>
      <p:sp>
        <p:nvSpPr>
          <p:cNvPr id="353" name="Google Shape;353;g3968aaafce4_1_0"/>
          <p:cNvSpPr txBox="1"/>
          <p:nvPr/>
        </p:nvSpPr>
        <p:spPr>
          <a:xfrm>
            <a:off x="1255227" y="382483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2,0%</a:t>
            </a:r>
            <a:endParaRPr sz="376" b="1" i="0" u="none" strike="noStrike" cap="none">
              <a:solidFill>
                <a:srgbClr val="000000"/>
              </a:solidFill>
              <a:latin typeface="Montserrat"/>
              <a:ea typeface="Montserrat"/>
              <a:cs typeface="Montserrat"/>
              <a:sym typeface="Montserrat"/>
            </a:endParaRPr>
          </a:p>
        </p:txBody>
      </p:sp>
      <p:sp>
        <p:nvSpPr>
          <p:cNvPr id="354" name="Google Shape;354;g3968aaafce4_1_0"/>
          <p:cNvSpPr txBox="1"/>
          <p:nvPr/>
        </p:nvSpPr>
        <p:spPr>
          <a:xfrm>
            <a:off x="1645051" y="382483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12,3%</a:t>
            </a:r>
            <a:endParaRPr sz="376" b="1" i="0" u="none" strike="noStrike" cap="none">
              <a:solidFill>
                <a:srgbClr val="000000"/>
              </a:solidFill>
              <a:latin typeface="Montserrat"/>
              <a:ea typeface="Montserrat"/>
              <a:cs typeface="Montserrat"/>
              <a:sym typeface="Montserrat"/>
            </a:endParaRPr>
          </a:p>
        </p:txBody>
      </p:sp>
      <p:sp>
        <p:nvSpPr>
          <p:cNvPr id="355" name="Google Shape;355;g3968aaafce4_1_0"/>
          <p:cNvSpPr txBox="1"/>
          <p:nvPr/>
        </p:nvSpPr>
        <p:spPr>
          <a:xfrm>
            <a:off x="2022679" y="382483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23,9%</a:t>
            </a:r>
            <a:endParaRPr sz="376" b="1" i="0" u="none" strike="noStrike" cap="none">
              <a:solidFill>
                <a:srgbClr val="000000"/>
              </a:solidFill>
              <a:latin typeface="Montserrat"/>
              <a:ea typeface="Montserrat"/>
              <a:cs typeface="Montserrat"/>
              <a:sym typeface="Montserrat"/>
            </a:endParaRPr>
          </a:p>
        </p:txBody>
      </p:sp>
      <p:sp>
        <p:nvSpPr>
          <p:cNvPr id="356" name="Google Shape;356;g3968aaafce4_1_0"/>
          <p:cNvSpPr txBox="1"/>
          <p:nvPr/>
        </p:nvSpPr>
        <p:spPr>
          <a:xfrm>
            <a:off x="2407802" y="382483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17,5%</a:t>
            </a:r>
            <a:endParaRPr sz="376" b="1" i="0" u="none" strike="noStrike" cap="none">
              <a:solidFill>
                <a:srgbClr val="000000"/>
              </a:solidFill>
              <a:latin typeface="Montserrat"/>
              <a:ea typeface="Montserrat"/>
              <a:cs typeface="Montserrat"/>
              <a:sym typeface="Montserrat"/>
            </a:endParaRPr>
          </a:p>
        </p:txBody>
      </p:sp>
      <p:sp>
        <p:nvSpPr>
          <p:cNvPr id="357" name="Google Shape;357;g3968aaafce4_1_0"/>
          <p:cNvSpPr txBox="1"/>
          <p:nvPr/>
        </p:nvSpPr>
        <p:spPr>
          <a:xfrm>
            <a:off x="2863800" y="3895841"/>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29,1%</a:t>
            </a:r>
            <a:endParaRPr sz="376" b="1" i="0" u="none" strike="noStrike" cap="none">
              <a:solidFill>
                <a:srgbClr val="000000"/>
              </a:solidFill>
              <a:latin typeface="Montserrat"/>
              <a:ea typeface="Montserrat"/>
              <a:cs typeface="Montserrat"/>
              <a:sym typeface="Montserrat"/>
            </a:endParaRPr>
          </a:p>
        </p:txBody>
      </p:sp>
      <p:sp>
        <p:nvSpPr>
          <p:cNvPr id="358" name="Google Shape;358;g3968aaafce4_1_0"/>
          <p:cNvSpPr txBox="1"/>
          <p:nvPr/>
        </p:nvSpPr>
        <p:spPr>
          <a:xfrm>
            <a:off x="3295112" y="384346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11,6%</a:t>
            </a:r>
            <a:endParaRPr sz="376" b="1" i="0" u="none" strike="noStrike" cap="none">
              <a:solidFill>
                <a:srgbClr val="000000"/>
              </a:solidFill>
              <a:latin typeface="Montserrat"/>
              <a:ea typeface="Montserrat"/>
              <a:cs typeface="Montserrat"/>
              <a:sym typeface="Montserrat"/>
            </a:endParaRPr>
          </a:p>
        </p:txBody>
      </p:sp>
      <p:sp>
        <p:nvSpPr>
          <p:cNvPr id="359" name="Google Shape;359;g3968aaafce4_1_0"/>
          <p:cNvSpPr txBox="1"/>
          <p:nvPr/>
        </p:nvSpPr>
        <p:spPr>
          <a:xfrm>
            <a:off x="892037" y="4093856"/>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dirty="0">
                <a:latin typeface="Montserrat"/>
                <a:ea typeface="Montserrat"/>
                <a:cs typeface="Montserrat"/>
                <a:sym typeface="Montserrat"/>
              </a:rPr>
              <a:t>1,6</a:t>
            </a:r>
            <a:r>
              <a:rPr lang="en-US" sz="376" b="1" i="0" u="none" strike="noStrike" cap="none" dirty="0">
                <a:solidFill>
                  <a:srgbClr val="000000"/>
                </a:solidFill>
                <a:latin typeface="Montserrat"/>
                <a:ea typeface="Montserrat"/>
                <a:cs typeface="Montserrat"/>
                <a:sym typeface="Montserrat"/>
              </a:rPr>
              <a:t>%</a:t>
            </a:r>
            <a:endParaRPr sz="376" b="1" i="0" u="none" strike="noStrike" cap="none" dirty="0">
              <a:solidFill>
                <a:srgbClr val="000000"/>
              </a:solidFill>
              <a:latin typeface="Montserrat"/>
              <a:ea typeface="Montserrat"/>
              <a:cs typeface="Montserrat"/>
              <a:sym typeface="Montserrat"/>
            </a:endParaRPr>
          </a:p>
        </p:txBody>
      </p:sp>
      <p:sp>
        <p:nvSpPr>
          <p:cNvPr id="360" name="Google Shape;360;g3968aaafce4_1_0"/>
          <p:cNvSpPr txBox="1"/>
          <p:nvPr/>
        </p:nvSpPr>
        <p:spPr>
          <a:xfrm>
            <a:off x="1263675" y="4093856"/>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dirty="0">
                <a:latin typeface="Montserrat"/>
                <a:ea typeface="Montserrat"/>
                <a:cs typeface="Montserrat"/>
                <a:sym typeface="Montserrat"/>
              </a:rPr>
              <a:t>1,4</a:t>
            </a:r>
            <a:r>
              <a:rPr lang="en-US" sz="376" b="1" i="0" u="none" strike="noStrike" cap="none" dirty="0">
                <a:solidFill>
                  <a:srgbClr val="000000"/>
                </a:solidFill>
                <a:latin typeface="Montserrat"/>
                <a:ea typeface="Montserrat"/>
                <a:cs typeface="Montserrat"/>
                <a:sym typeface="Montserrat"/>
              </a:rPr>
              <a:t>%</a:t>
            </a:r>
            <a:endParaRPr sz="376" b="1" i="0" u="none" strike="noStrike" cap="none" dirty="0">
              <a:solidFill>
                <a:srgbClr val="000000"/>
              </a:solidFill>
              <a:latin typeface="Montserrat"/>
              <a:ea typeface="Montserrat"/>
              <a:cs typeface="Montserrat"/>
              <a:sym typeface="Montserrat"/>
            </a:endParaRPr>
          </a:p>
        </p:txBody>
      </p:sp>
      <p:sp>
        <p:nvSpPr>
          <p:cNvPr id="361" name="Google Shape;361;g3968aaafce4_1_0"/>
          <p:cNvSpPr txBox="1"/>
          <p:nvPr/>
        </p:nvSpPr>
        <p:spPr>
          <a:xfrm>
            <a:off x="1645051" y="4093856"/>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dirty="0">
                <a:solidFill>
                  <a:srgbClr val="000000"/>
                </a:solidFill>
                <a:latin typeface="Montserrat"/>
                <a:ea typeface="Montserrat"/>
                <a:cs typeface="Montserrat"/>
                <a:sym typeface="Montserrat"/>
              </a:rPr>
              <a:t>10,7%</a:t>
            </a:r>
            <a:endParaRPr sz="376" b="1" i="0" u="none" strike="noStrike" cap="none" dirty="0">
              <a:solidFill>
                <a:srgbClr val="000000"/>
              </a:solidFill>
              <a:latin typeface="Montserrat"/>
              <a:ea typeface="Montserrat"/>
              <a:cs typeface="Montserrat"/>
              <a:sym typeface="Montserrat"/>
            </a:endParaRPr>
          </a:p>
        </p:txBody>
      </p:sp>
      <p:sp>
        <p:nvSpPr>
          <p:cNvPr id="362" name="Google Shape;362;g3968aaafce4_1_0"/>
          <p:cNvSpPr txBox="1"/>
          <p:nvPr/>
        </p:nvSpPr>
        <p:spPr>
          <a:xfrm>
            <a:off x="2010591" y="4093856"/>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dirty="0">
                <a:solidFill>
                  <a:srgbClr val="000000"/>
                </a:solidFill>
                <a:latin typeface="Montserrat"/>
                <a:ea typeface="Montserrat"/>
                <a:cs typeface="Montserrat"/>
                <a:sym typeface="Montserrat"/>
              </a:rPr>
              <a:t>32,3%</a:t>
            </a:r>
            <a:endParaRPr sz="376" b="1" i="0" u="none" strike="noStrike" cap="none" dirty="0">
              <a:solidFill>
                <a:srgbClr val="000000"/>
              </a:solidFill>
              <a:latin typeface="Montserrat"/>
              <a:ea typeface="Montserrat"/>
              <a:cs typeface="Montserrat"/>
              <a:sym typeface="Montserrat"/>
            </a:endParaRPr>
          </a:p>
        </p:txBody>
      </p:sp>
      <p:sp>
        <p:nvSpPr>
          <p:cNvPr id="363" name="Google Shape;363;g3968aaafce4_1_0"/>
          <p:cNvSpPr txBox="1"/>
          <p:nvPr/>
        </p:nvSpPr>
        <p:spPr>
          <a:xfrm>
            <a:off x="2398064" y="4093856"/>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dirty="0">
                <a:solidFill>
                  <a:srgbClr val="000000"/>
                </a:solidFill>
                <a:latin typeface="Montserrat"/>
                <a:ea typeface="Montserrat"/>
                <a:cs typeface="Montserrat"/>
                <a:sym typeface="Montserrat"/>
              </a:rPr>
              <a:t>52,9%</a:t>
            </a:r>
            <a:endParaRPr sz="376" b="1" i="0" u="none" strike="noStrike" cap="none" dirty="0">
              <a:solidFill>
                <a:srgbClr val="000000"/>
              </a:solidFill>
              <a:latin typeface="Montserrat"/>
              <a:ea typeface="Montserrat"/>
              <a:cs typeface="Montserrat"/>
              <a:sym typeface="Montserrat"/>
            </a:endParaRPr>
          </a:p>
        </p:txBody>
      </p:sp>
      <p:sp>
        <p:nvSpPr>
          <p:cNvPr id="364" name="Google Shape;364;g3968aaafce4_1_0"/>
          <p:cNvSpPr txBox="1"/>
          <p:nvPr/>
        </p:nvSpPr>
        <p:spPr>
          <a:xfrm>
            <a:off x="2863800" y="416626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dirty="0">
                <a:latin typeface="Montserrat"/>
                <a:ea typeface="Montserrat"/>
                <a:cs typeface="Montserrat"/>
                <a:sym typeface="Montserrat"/>
              </a:rPr>
              <a:t>1,1</a:t>
            </a:r>
            <a:r>
              <a:rPr lang="en-US" sz="376" b="1" i="0" u="none" strike="noStrike" cap="none" dirty="0">
                <a:solidFill>
                  <a:srgbClr val="000000"/>
                </a:solidFill>
                <a:latin typeface="Montserrat"/>
                <a:ea typeface="Montserrat"/>
                <a:cs typeface="Montserrat"/>
                <a:sym typeface="Montserrat"/>
              </a:rPr>
              <a:t>%</a:t>
            </a:r>
            <a:endParaRPr sz="376" b="1" i="0" u="none" strike="noStrike" cap="none" dirty="0">
              <a:solidFill>
                <a:srgbClr val="000000"/>
              </a:solidFill>
              <a:latin typeface="Montserrat"/>
              <a:ea typeface="Montserrat"/>
              <a:cs typeface="Montserrat"/>
              <a:sym typeface="Montserrat"/>
            </a:endParaRPr>
          </a:p>
        </p:txBody>
      </p:sp>
      <p:sp>
        <p:nvSpPr>
          <p:cNvPr id="365" name="Google Shape;365;g3968aaafce4_1_0"/>
          <p:cNvSpPr txBox="1"/>
          <p:nvPr/>
        </p:nvSpPr>
        <p:spPr>
          <a:xfrm>
            <a:off x="892037" y="440258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4,9%</a:t>
            </a:r>
            <a:endParaRPr sz="376" b="1" i="0" u="none" strike="noStrike" cap="none">
              <a:solidFill>
                <a:srgbClr val="000000"/>
              </a:solidFill>
              <a:latin typeface="Montserrat"/>
              <a:ea typeface="Montserrat"/>
              <a:cs typeface="Montserrat"/>
              <a:sym typeface="Montserrat"/>
            </a:endParaRPr>
          </a:p>
        </p:txBody>
      </p:sp>
      <p:sp>
        <p:nvSpPr>
          <p:cNvPr id="366" name="Google Shape;366;g3968aaafce4_1_0"/>
          <p:cNvSpPr txBox="1"/>
          <p:nvPr/>
        </p:nvSpPr>
        <p:spPr>
          <a:xfrm>
            <a:off x="1255227" y="438923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3,9%</a:t>
            </a:r>
            <a:endParaRPr sz="376" b="1" i="0" u="none" strike="noStrike" cap="none">
              <a:solidFill>
                <a:srgbClr val="000000"/>
              </a:solidFill>
              <a:latin typeface="Montserrat"/>
              <a:ea typeface="Montserrat"/>
              <a:cs typeface="Montserrat"/>
              <a:sym typeface="Montserrat"/>
            </a:endParaRPr>
          </a:p>
        </p:txBody>
      </p:sp>
      <p:sp>
        <p:nvSpPr>
          <p:cNvPr id="367" name="Google Shape;367;g3968aaafce4_1_0"/>
          <p:cNvSpPr txBox="1"/>
          <p:nvPr/>
        </p:nvSpPr>
        <p:spPr>
          <a:xfrm>
            <a:off x="1645051" y="442136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11,8%</a:t>
            </a:r>
            <a:endParaRPr sz="376" b="1" i="0" u="none" strike="noStrike" cap="none">
              <a:solidFill>
                <a:srgbClr val="000000"/>
              </a:solidFill>
              <a:latin typeface="Montserrat"/>
              <a:ea typeface="Montserrat"/>
              <a:cs typeface="Montserrat"/>
              <a:sym typeface="Montserrat"/>
            </a:endParaRPr>
          </a:p>
        </p:txBody>
      </p:sp>
      <p:sp>
        <p:nvSpPr>
          <p:cNvPr id="368" name="Google Shape;368;g3968aaafce4_1_0"/>
          <p:cNvSpPr txBox="1"/>
          <p:nvPr/>
        </p:nvSpPr>
        <p:spPr>
          <a:xfrm>
            <a:off x="2022679" y="4408883"/>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45,7%</a:t>
            </a:r>
            <a:endParaRPr sz="376" b="1" i="0" u="none" strike="noStrike" cap="none">
              <a:solidFill>
                <a:srgbClr val="000000"/>
              </a:solidFill>
              <a:latin typeface="Montserrat"/>
              <a:ea typeface="Montserrat"/>
              <a:cs typeface="Montserrat"/>
              <a:sym typeface="Montserrat"/>
            </a:endParaRPr>
          </a:p>
        </p:txBody>
      </p:sp>
      <p:sp>
        <p:nvSpPr>
          <p:cNvPr id="369" name="Google Shape;369;g3968aaafce4_1_0"/>
          <p:cNvSpPr txBox="1"/>
          <p:nvPr/>
        </p:nvSpPr>
        <p:spPr>
          <a:xfrm>
            <a:off x="2376131" y="442136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dirty="0">
                <a:solidFill>
                  <a:srgbClr val="000000"/>
                </a:solidFill>
                <a:latin typeface="Montserrat"/>
                <a:ea typeface="Montserrat"/>
                <a:cs typeface="Montserrat"/>
                <a:sym typeface="Montserrat"/>
              </a:rPr>
              <a:t>32,1%</a:t>
            </a:r>
            <a:endParaRPr sz="376" b="1" i="0" u="none" strike="noStrike" cap="none" dirty="0">
              <a:solidFill>
                <a:srgbClr val="000000"/>
              </a:solidFill>
              <a:latin typeface="Montserrat"/>
              <a:ea typeface="Montserrat"/>
              <a:cs typeface="Montserrat"/>
              <a:sym typeface="Montserrat"/>
            </a:endParaRPr>
          </a:p>
        </p:txBody>
      </p:sp>
      <p:sp>
        <p:nvSpPr>
          <p:cNvPr id="370" name="Google Shape;370;g3968aaafce4_1_0"/>
          <p:cNvSpPr txBox="1"/>
          <p:nvPr/>
        </p:nvSpPr>
        <p:spPr>
          <a:xfrm>
            <a:off x="2863800" y="4421360"/>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1,6%</a:t>
            </a:r>
            <a:endParaRPr sz="376" b="1" i="0" u="none" strike="noStrike" cap="none">
              <a:solidFill>
                <a:srgbClr val="000000"/>
              </a:solidFill>
              <a:latin typeface="Montserrat"/>
              <a:ea typeface="Montserrat"/>
              <a:cs typeface="Montserrat"/>
              <a:sym typeface="Montserrat"/>
            </a:endParaRPr>
          </a:p>
        </p:txBody>
      </p:sp>
      <p:sp>
        <p:nvSpPr>
          <p:cNvPr id="371" name="Google Shape;371;g3968aaafce4_1_0"/>
          <p:cNvSpPr txBox="1"/>
          <p:nvPr/>
        </p:nvSpPr>
        <p:spPr>
          <a:xfrm>
            <a:off x="913970" y="3221444"/>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2,8%</a:t>
            </a:r>
            <a:endParaRPr sz="376" b="1" i="0" u="none" strike="noStrike" cap="none">
              <a:solidFill>
                <a:srgbClr val="000000"/>
              </a:solidFill>
              <a:latin typeface="Montserrat"/>
              <a:ea typeface="Montserrat"/>
              <a:cs typeface="Montserrat"/>
              <a:sym typeface="Montserrat"/>
            </a:endParaRPr>
          </a:p>
        </p:txBody>
      </p:sp>
      <p:sp>
        <p:nvSpPr>
          <p:cNvPr id="372" name="Google Shape;372;g3968aaafce4_1_0"/>
          <p:cNvSpPr txBox="1"/>
          <p:nvPr/>
        </p:nvSpPr>
        <p:spPr>
          <a:xfrm>
            <a:off x="1267422" y="3221439"/>
            <a:ext cx="353100" cy="1572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76"/>
              <a:buFont typeface="Arial"/>
              <a:buNone/>
            </a:pPr>
            <a:r>
              <a:rPr lang="en-US" sz="376" b="1" i="0" u="none" strike="noStrike" cap="none">
                <a:solidFill>
                  <a:srgbClr val="000000"/>
                </a:solidFill>
                <a:latin typeface="Montserrat"/>
                <a:ea typeface="Montserrat"/>
                <a:cs typeface="Montserrat"/>
                <a:sym typeface="Montserrat"/>
              </a:rPr>
              <a:t>3,0%</a:t>
            </a:r>
            <a:endParaRPr sz="376" b="1" i="0" u="none" strike="noStrike" cap="none">
              <a:solidFill>
                <a:srgbClr val="000000"/>
              </a:solidFill>
              <a:latin typeface="Montserrat"/>
              <a:ea typeface="Montserrat"/>
              <a:cs typeface="Montserrat"/>
              <a:sym typeface="Montserrat"/>
            </a:endParaRPr>
          </a:p>
        </p:txBody>
      </p:sp>
      <p:sp>
        <p:nvSpPr>
          <p:cNvPr id="373" name="Google Shape;373;g3968aaafce4_1_0"/>
          <p:cNvSpPr/>
          <p:nvPr/>
        </p:nvSpPr>
        <p:spPr>
          <a:xfrm>
            <a:off x="2357301" y="1748886"/>
            <a:ext cx="410100" cy="133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9125" tIns="49125" rIns="49125" bIns="49125" anchor="ctr" anchorCtr="0">
            <a:noAutofit/>
          </a:bodyPr>
          <a:lstStyle/>
          <a:p>
            <a:pPr marL="0" marR="0" lvl="0" indent="0" algn="ctr" rtl="0">
              <a:lnSpc>
                <a:spcPct val="100000"/>
              </a:lnSpc>
              <a:spcBef>
                <a:spcPts val="0"/>
              </a:spcBef>
              <a:spcAft>
                <a:spcPts val="0"/>
              </a:spcAft>
              <a:buClr>
                <a:srgbClr val="000000"/>
              </a:buClr>
              <a:buSzPts val="752"/>
              <a:buFont typeface="Arial"/>
              <a:buNone/>
            </a:pPr>
            <a:endParaRPr sz="752" b="0" i="0" u="none" strike="noStrike" cap="none">
              <a:solidFill>
                <a:srgbClr val="000000"/>
              </a:solidFill>
              <a:latin typeface="Arial"/>
              <a:ea typeface="Arial"/>
              <a:cs typeface="Arial"/>
              <a:sym typeface="Arial"/>
            </a:endParaRPr>
          </a:p>
        </p:txBody>
      </p:sp>
      <p:sp>
        <p:nvSpPr>
          <p:cNvPr id="374" name="Google Shape;374;g3968aaafce4_1_0"/>
          <p:cNvSpPr txBox="1"/>
          <p:nvPr/>
        </p:nvSpPr>
        <p:spPr>
          <a:xfrm>
            <a:off x="2330224" y="1697539"/>
            <a:ext cx="464400" cy="2229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269"/>
              <a:buFont typeface="Arial"/>
              <a:buNone/>
            </a:pPr>
            <a:r>
              <a:rPr lang="en-US" sz="268" b="1" i="0" u="none" strike="noStrike" cap="none">
                <a:solidFill>
                  <a:srgbClr val="000000"/>
                </a:solidFill>
                <a:latin typeface="Arial"/>
                <a:ea typeface="Arial"/>
                <a:cs typeface="Arial"/>
                <a:sym typeface="Arial"/>
              </a:rPr>
              <a:t>Nos 12 últimos  não precisei de atenção imediata</a:t>
            </a:r>
            <a:endParaRPr sz="268" b="1" i="0" u="none" strike="noStrike" cap="none">
              <a:solidFill>
                <a:srgbClr val="000000"/>
              </a:solidFill>
              <a:latin typeface="Arial"/>
              <a:ea typeface="Arial"/>
              <a:cs typeface="Arial"/>
              <a:sym typeface="Arial"/>
            </a:endParaRPr>
          </a:p>
        </p:txBody>
      </p:sp>
      <p:sp>
        <p:nvSpPr>
          <p:cNvPr id="375" name="Google Shape;375;g3968aaafce4_1_0"/>
          <p:cNvSpPr/>
          <p:nvPr/>
        </p:nvSpPr>
        <p:spPr>
          <a:xfrm>
            <a:off x="2827187" y="2230404"/>
            <a:ext cx="417900" cy="133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9125" tIns="49125" rIns="49125" bIns="49125" anchor="ctr" anchorCtr="0">
            <a:noAutofit/>
          </a:bodyPr>
          <a:lstStyle/>
          <a:p>
            <a:pPr marL="0" marR="0" lvl="0" indent="0" algn="ctr" rtl="0">
              <a:lnSpc>
                <a:spcPct val="100000"/>
              </a:lnSpc>
              <a:spcBef>
                <a:spcPts val="0"/>
              </a:spcBef>
              <a:spcAft>
                <a:spcPts val="0"/>
              </a:spcAft>
              <a:buClr>
                <a:srgbClr val="000000"/>
              </a:buClr>
              <a:buSzPts val="752"/>
              <a:buFont typeface="Arial"/>
              <a:buNone/>
            </a:pPr>
            <a:endParaRPr sz="752" b="0" i="0" u="none" strike="noStrike" cap="none">
              <a:solidFill>
                <a:srgbClr val="000000"/>
              </a:solidFill>
              <a:latin typeface="Arial"/>
              <a:ea typeface="Arial"/>
              <a:cs typeface="Arial"/>
              <a:sym typeface="Arial"/>
            </a:endParaRPr>
          </a:p>
        </p:txBody>
      </p:sp>
      <p:sp>
        <p:nvSpPr>
          <p:cNvPr id="376" name="Google Shape;376;g3968aaafce4_1_0"/>
          <p:cNvSpPr txBox="1"/>
          <p:nvPr/>
        </p:nvSpPr>
        <p:spPr>
          <a:xfrm>
            <a:off x="2803979" y="2185357"/>
            <a:ext cx="464400" cy="2229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269"/>
              <a:buFont typeface="Arial"/>
              <a:buNone/>
            </a:pPr>
            <a:r>
              <a:rPr lang="en-US" sz="268" b="1" i="0" u="none" strike="noStrike" cap="none">
                <a:solidFill>
                  <a:srgbClr val="000000"/>
                </a:solidFill>
                <a:latin typeface="Arial"/>
                <a:ea typeface="Arial"/>
                <a:cs typeface="Arial"/>
                <a:sym typeface="Arial"/>
              </a:rPr>
              <a:t>Nos 12 últimos meses não recebi atenção em saúde</a:t>
            </a:r>
            <a:endParaRPr sz="268" b="1" i="0" u="none" strike="noStrike" cap="none">
              <a:solidFill>
                <a:srgbClr val="000000"/>
              </a:solidFill>
              <a:latin typeface="Arial"/>
              <a:ea typeface="Arial"/>
              <a:cs typeface="Arial"/>
              <a:sym typeface="Arial"/>
            </a:endParaRPr>
          </a:p>
        </p:txBody>
      </p:sp>
      <p:sp>
        <p:nvSpPr>
          <p:cNvPr id="377" name="Google Shape;377;g3968aaafce4_1_0"/>
          <p:cNvSpPr/>
          <p:nvPr/>
        </p:nvSpPr>
        <p:spPr>
          <a:xfrm>
            <a:off x="3323049" y="2457189"/>
            <a:ext cx="340200" cy="126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9125" tIns="49125" rIns="49125" bIns="49125" anchor="ctr" anchorCtr="0">
            <a:noAutofit/>
          </a:bodyPr>
          <a:lstStyle/>
          <a:p>
            <a:pPr marL="0" marR="0" lvl="0" indent="0" algn="ctr" rtl="0">
              <a:lnSpc>
                <a:spcPct val="100000"/>
              </a:lnSpc>
              <a:spcBef>
                <a:spcPts val="0"/>
              </a:spcBef>
              <a:spcAft>
                <a:spcPts val="0"/>
              </a:spcAft>
              <a:buClr>
                <a:srgbClr val="000000"/>
              </a:buClr>
              <a:buSzPts val="752"/>
              <a:buFont typeface="Arial"/>
              <a:buNone/>
            </a:pPr>
            <a:endParaRPr sz="752" b="0" i="0" u="none" strike="noStrike" cap="none">
              <a:solidFill>
                <a:srgbClr val="000000"/>
              </a:solidFill>
              <a:latin typeface="Arial"/>
              <a:ea typeface="Arial"/>
              <a:cs typeface="Arial"/>
              <a:sym typeface="Arial"/>
            </a:endParaRPr>
          </a:p>
        </p:txBody>
      </p:sp>
      <p:sp>
        <p:nvSpPr>
          <p:cNvPr id="378" name="Google Shape;378;g3968aaafce4_1_0"/>
          <p:cNvSpPr txBox="1"/>
          <p:nvPr/>
        </p:nvSpPr>
        <p:spPr>
          <a:xfrm>
            <a:off x="3254296" y="2478087"/>
            <a:ext cx="464400" cy="148800"/>
          </a:xfrm>
          <a:prstGeom prst="rect">
            <a:avLst/>
          </a:prstGeom>
          <a:noFill/>
          <a:ln>
            <a:noFill/>
          </a:ln>
        </p:spPr>
        <p:txBody>
          <a:bodyPr spcFirstLastPara="1" wrap="square" lIns="49125" tIns="49125" rIns="49125" bIns="49125" anchor="t" anchorCtr="0">
            <a:spAutoFit/>
          </a:bodyPr>
          <a:lstStyle/>
          <a:p>
            <a:pPr marL="0" marR="0" lvl="0" indent="0" algn="ctr" rtl="0">
              <a:lnSpc>
                <a:spcPct val="100000"/>
              </a:lnSpc>
              <a:spcBef>
                <a:spcPts val="0"/>
              </a:spcBef>
              <a:spcAft>
                <a:spcPts val="0"/>
              </a:spcAft>
              <a:buClr>
                <a:srgbClr val="000000"/>
              </a:buClr>
              <a:buSzPts val="322"/>
              <a:buFont typeface="Arial"/>
              <a:buNone/>
            </a:pPr>
            <a:r>
              <a:rPr lang="en-US" sz="322" b="1" i="0" u="none" strike="noStrike" cap="none">
                <a:solidFill>
                  <a:srgbClr val="000000"/>
                </a:solidFill>
                <a:latin typeface="Arial"/>
                <a:ea typeface="Arial"/>
                <a:cs typeface="Arial"/>
                <a:sym typeface="Arial"/>
              </a:rPr>
              <a:t>Não sei</a:t>
            </a:r>
            <a:endParaRPr sz="322"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3"/>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cxnSp>
        <p:nvCxnSpPr>
          <p:cNvPr id="388" name="Google Shape;388;p13"/>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389" name="Google Shape;389;p13"/>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390" name="Google Shape;390;p13"/>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391" name="Google Shape;391;p13"/>
          <p:cNvSpPr txBox="1"/>
          <p:nvPr/>
        </p:nvSpPr>
        <p:spPr>
          <a:xfrm>
            <a:off x="378000" y="507936"/>
            <a:ext cx="3024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Análise Descritiva</a:t>
            </a:r>
            <a:endParaRPr sz="1400" b="0" i="0" u="none" strike="noStrike" cap="none">
              <a:solidFill>
                <a:srgbClr val="000000"/>
              </a:solidFill>
              <a:latin typeface="Arial"/>
              <a:ea typeface="Arial"/>
              <a:cs typeface="Arial"/>
              <a:sym typeface="Arial"/>
            </a:endParaRPr>
          </a:p>
        </p:txBody>
      </p:sp>
      <p:sp>
        <p:nvSpPr>
          <p:cNvPr id="392" name="Google Shape;392;p13"/>
          <p:cNvSpPr txBox="1"/>
          <p:nvPr/>
        </p:nvSpPr>
        <p:spPr>
          <a:xfrm>
            <a:off x="378000" y="938466"/>
            <a:ext cx="3024000" cy="712467"/>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99"/>
              <a:buFont typeface="Arial"/>
              <a:buNone/>
            </a:pPr>
            <a:r>
              <a:rPr lang="en-US" sz="699" b="0" i="0" u="none" strike="noStrike" cap="none">
                <a:solidFill>
                  <a:srgbClr val="042C5C"/>
                </a:solidFill>
                <a:latin typeface="Titillium Web"/>
                <a:ea typeface="Titillium Web"/>
                <a:cs typeface="Titillium Web"/>
                <a:sym typeface="Titillium Web"/>
              </a:rPr>
              <a:t>A tabela seguinte apresenta a síntese dos estimadores e erros amostrais por questão aplicada, com base nos dados obtidos no processo de coleta.</a:t>
            </a:r>
            <a:endParaRPr sz="1400" b="0" i="0" u="none" strike="noStrike" cap="none">
              <a:solidFill>
                <a:srgbClr val="000000"/>
              </a:solidFill>
              <a:latin typeface="Arial"/>
              <a:ea typeface="Arial"/>
              <a:cs typeface="Arial"/>
              <a:sym typeface="Arial"/>
            </a:endParaRPr>
          </a:p>
          <a:p>
            <a:pPr marL="0" marR="0" lvl="0" indent="0" algn="just" rtl="0">
              <a:lnSpc>
                <a:spcPct val="140057"/>
              </a:lnSpc>
              <a:spcBef>
                <a:spcPts val="0"/>
              </a:spcBef>
              <a:spcAft>
                <a:spcPts val="0"/>
              </a:spcAft>
              <a:buClr>
                <a:srgbClr val="000000"/>
              </a:buClr>
              <a:buSzPts val="699"/>
              <a:buFont typeface="Arial"/>
              <a:buNone/>
            </a:pPr>
            <a:r>
              <a:rPr lang="en-US" sz="699" b="0" i="0" u="none" strike="noStrike" cap="none">
                <a:solidFill>
                  <a:srgbClr val="042C5C"/>
                </a:solidFill>
                <a:latin typeface="Titillium Web"/>
                <a:ea typeface="Titillium Web"/>
                <a:cs typeface="Titillium Web"/>
                <a:sym typeface="Titillium Web"/>
              </a:rPr>
              <a:t>Importante destacar que as questões 3 e 7 do questionário aplicado foram excluídas da tabela devido serem variáveis categóricas com respostas dicotômicas (“Sim” ou “Não”).</a:t>
            </a:r>
            <a:endParaRPr sz="1400" b="0" i="0" u="none" strike="noStrike" cap="none">
              <a:solidFill>
                <a:srgbClr val="000000"/>
              </a:solidFill>
              <a:latin typeface="Arial"/>
              <a:ea typeface="Arial"/>
              <a:cs typeface="Arial"/>
              <a:sym typeface="Arial"/>
            </a:endParaRPr>
          </a:p>
          <a:p>
            <a:pPr marL="0" marR="0" lvl="0" indent="0" algn="just" rtl="0">
              <a:lnSpc>
                <a:spcPct val="140057"/>
              </a:lnSpc>
              <a:spcBef>
                <a:spcPts val="0"/>
              </a:spcBef>
              <a:spcAft>
                <a:spcPts val="0"/>
              </a:spcAft>
              <a:buClr>
                <a:srgbClr val="000000"/>
              </a:buClr>
              <a:buSzPts val="699"/>
              <a:buFont typeface="Arial"/>
              <a:buNone/>
            </a:pPr>
            <a:endParaRPr sz="699" b="0" i="0" u="none" strike="noStrike" cap="none">
              <a:solidFill>
                <a:srgbClr val="042C5C"/>
              </a:solidFill>
              <a:latin typeface="Titillium Web"/>
              <a:ea typeface="Titillium Web"/>
              <a:cs typeface="Titillium Web"/>
              <a:sym typeface="Titillium Web"/>
            </a:endParaRPr>
          </a:p>
        </p:txBody>
      </p:sp>
      <p:sp>
        <p:nvSpPr>
          <p:cNvPr id="393" name="Google Shape;393;p13"/>
          <p:cNvSpPr txBox="1"/>
          <p:nvPr/>
        </p:nvSpPr>
        <p:spPr>
          <a:xfrm>
            <a:off x="3074781" y="4970582"/>
            <a:ext cx="327219"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12</a:t>
            </a:r>
            <a:endParaRPr sz="1400" b="0" i="0" u="none" strike="noStrike" cap="none">
              <a:solidFill>
                <a:srgbClr val="000000"/>
              </a:solidFill>
              <a:latin typeface="Arial"/>
              <a:ea typeface="Arial"/>
              <a:cs typeface="Arial"/>
              <a:sym typeface="Arial"/>
            </a:endParaRPr>
          </a:p>
        </p:txBody>
      </p:sp>
      <p:sp>
        <p:nvSpPr>
          <p:cNvPr id="394" name="Google Shape;394;p13"/>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pic>
        <p:nvPicPr>
          <p:cNvPr id="395" name="Google Shape;395;p13" descr="tabela_estatistica.png"/>
          <p:cNvPicPr preferRelativeResize="0"/>
          <p:nvPr/>
        </p:nvPicPr>
        <p:blipFill rotWithShape="1">
          <a:blip r:embed="rId4">
            <a:alphaModFix/>
          </a:blip>
          <a:srcRect b="17430"/>
          <a:stretch/>
        </p:blipFill>
        <p:spPr>
          <a:xfrm>
            <a:off x="435350" y="1694225"/>
            <a:ext cx="2901201" cy="30313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4"/>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405" name="Google Shape;405;p14"/>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406" name="Google Shape;406;p14"/>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407" name="Google Shape;407;p14"/>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408" name="Google Shape;408;p14"/>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409" name="Google Shape;409;p14"/>
          <p:cNvSpPr txBox="1"/>
          <p:nvPr/>
        </p:nvSpPr>
        <p:spPr>
          <a:xfrm>
            <a:off x="222975" y="569119"/>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A – ATENÇÃO À SAÚDE</a:t>
            </a:r>
            <a:endParaRPr sz="1400" b="0" i="0" u="none" strike="noStrike" cap="none">
              <a:solidFill>
                <a:srgbClr val="000000"/>
              </a:solidFill>
              <a:latin typeface="Arial"/>
              <a:ea typeface="Arial"/>
              <a:cs typeface="Arial"/>
              <a:sym typeface="Arial"/>
            </a:endParaRPr>
          </a:p>
        </p:txBody>
      </p:sp>
      <p:sp>
        <p:nvSpPr>
          <p:cNvPr id="410" name="Google Shape;410;p14"/>
          <p:cNvSpPr txBox="1"/>
          <p:nvPr/>
        </p:nvSpPr>
        <p:spPr>
          <a:xfrm>
            <a:off x="218850" y="791084"/>
            <a:ext cx="3334200" cy="4089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99"/>
              <a:buFont typeface="Arial"/>
              <a:buNone/>
            </a:pPr>
            <a:r>
              <a:rPr lang="en-US" sz="699" b="0" i="0" u="none" strike="noStrike" cap="none">
                <a:solidFill>
                  <a:srgbClr val="042C5C"/>
                </a:solidFill>
                <a:latin typeface="Titillium Web"/>
                <a:ea typeface="Titillium Web"/>
                <a:cs typeface="Titillium Web"/>
                <a:sym typeface="Titillium Web"/>
              </a:rPr>
              <a:t>1. Nos 12 últimos meses, com que frequência o (a) Sr.(a) conseguiu ter cuidados de saúde (por exemplo: consultas, exames ou tratamentos) por meio de seu plano de saúde quando necessitou?</a:t>
            </a:r>
            <a:endParaRPr sz="1400" b="0" i="0" u="none" strike="noStrike" cap="none">
              <a:solidFill>
                <a:srgbClr val="000000"/>
              </a:solidFill>
              <a:latin typeface="Arial"/>
              <a:ea typeface="Arial"/>
              <a:cs typeface="Arial"/>
              <a:sym typeface="Arial"/>
            </a:endParaRPr>
          </a:p>
        </p:txBody>
      </p:sp>
      <p:grpSp>
        <p:nvGrpSpPr>
          <p:cNvPr id="411" name="Google Shape;411;p14"/>
          <p:cNvGrpSpPr/>
          <p:nvPr/>
        </p:nvGrpSpPr>
        <p:grpSpPr>
          <a:xfrm>
            <a:off x="222975" y="2847775"/>
            <a:ext cx="3334095" cy="664628"/>
            <a:chOff x="0" y="-9525"/>
            <a:chExt cx="2389690" cy="494736"/>
          </a:xfrm>
        </p:grpSpPr>
        <p:sp>
          <p:nvSpPr>
            <p:cNvPr id="412" name="Google Shape;412;p14"/>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4"/>
            <p:cNvSpPr txBox="1"/>
            <p:nvPr/>
          </p:nvSpPr>
          <p:spPr>
            <a:xfrm>
              <a:off x="0" y="-9525"/>
              <a:ext cx="2389690" cy="494736"/>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14" name="Google Shape;414;p14"/>
          <p:cNvSpPr txBox="1"/>
          <p:nvPr/>
        </p:nvSpPr>
        <p:spPr>
          <a:xfrm>
            <a:off x="307075" y="2943647"/>
            <a:ext cx="3165900" cy="4803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78,5</a:t>
            </a:r>
            <a:r>
              <a:rPr lang="en-US" sz="600" i="0" u="none" strike="noStrike" cap="none">
                <a:solidFill>
                  <a:srgbClr val="FFFFFF"/>
                </a:solidFill>
                <a:latin typeface="Titillium Web"/>
                <a:ea typeface="Titillium Web"/>
                <a:cs typeface="Titillium Web"/>
                <a:sym typeface="Titillium Web"/>
              </a:rPr>
              <a:t>% dos beneficiários apresentaram percepção positiva (classi</a:t>
            </a:r>
            <a:r>
              <a:rPr lang="en-US" sz="600">
                <a:solidFill>
                  <a:srgbClr val="FFFFFF"/>
                </a:solidFill>
                <a:latin typeface="Titillium Web"/>
                <a:ea typeface="Titillium Web"/>
                <a:cs typeface="Titillium Web"/>
                <a:sym typeface="Titillium Web"/>
              </a:rPr>
              <a:t>ficação </a:t>
            </a:r>
            <a:r>
              <a:rPr lang="en-US" sz="600" i="0" u="none" strike="noStrike" cap="none">
                <a:solidFill>
                  <a:srgbClr val="FFFFFF"/>
                </a:solidFill>
                <a:latin typeface="Titillium Web"/>
                <a:ea typeface="Titillium Web"/>
                <a:cs typeface="Titillium Web"/>
                <a:sym typeface="Titillium Web"/>
              </a:rPr>
              <a:t>Alt</a:t>
            </a:r>
            <a:r>
              <a:rPr lang="en-US" sz="600">
                <a:solidFill>
                  <a:srgbClr val="FFFFFF"/>
                </a:solidFill>
                <a:latin typeface="Titillium Web"/>
                <a:ea typeface="Titillium Web"/>
                <a:cs typeface="Titillium Web"/>
                <a:sym typeface="Titillium Web"/>
              </a:rPr>
              <a:t>a</a:t>
            </a:r>
            <a:r>
              <a:rPr lang="en-US" sz="600" i="0" u="none" strike="noStrike" cap="none">
                <a:solidFill>
                  <a:srgbClr val="FFFFFF"/>
                </a:solidFill>
                <a:latin typeface="Titillium Web"/>
                <a:ea typeface="Titillium Web"/>
                <a:cs typeface="Titillium Web"/>
                <a:sym typeface="Titillium Web"/>
              </a:rPr>
              <a:t>) quanto à frequência com que foram atendidos pelo plano de saúde. Analisando os perfis sexo e faixas etárias, as avalições positivas ocorreram em nível Alt</a:t>
            </a:r>
            <a:r>
              <a:rPr lang="en-US" sz="600">
                <a:solidFill>
                  <a:srgbClr val="FFFFFF"/>
                </a:solidFill>
                <a:latin typeface="Titillium Web"/>
                <a:ea typeface="Titillium Web"/>
                <a:cs typeface="Titillium Web"/>
                <a:sym typeface="Titillium Web"/>
              </a:rPr>
              <a:t>o </a:t>
            </a:r>
            <a:r>
              <a:rPr lang="en-US" sz="600" i="0" u="none" strike="noStrike" cap="none">
                <a:solidFill>
                  <a:srgbClr val="FFFFFF"/>
                </a:solidFill>
                <a:latin typeface="Titillium Web"/>
                <a:ea typeface="Titillium Web"/>
                <a:cs typeface="Titillium Web"/>
                <a:sym typeface="Titillium Web"/>
              </a:rPr>
              <a:t> em todos os </a:t>
            </a:r>
            <a:r>
              <a:rPr lang="en-US" sz="600">
                <a:solidFill>
                  <a:srgbClr val="FFFFFF"/>
                </a:solidFill>
                <a:latin typeface="Titillium Web"/>
                <a:ea typeface="Titillium Web"/>
                <a:cs typeface="Titillium Web"/>
                <a:sym typeface="Titillium Web"/>
              </a:rPr>
              <a:t>grupos,</a:t>
            </a:r>
            <a:r>
              <a:rPr lang="en-US" sz="600" i="0" u="none" strike="noStrike" cap="none">
                <a:solidFill>
                  <a:srgbClr val="FFFFFF"/>
                </a:solidFill>
                <a:latin typeface="Titillium Web"/>
                <a:ea typeface="Titillium Web"/>
                <a:cs typeface="Titillium Web"/>
                <a:sym typeface="Titillium Web"/>
              </a:rPr>
              <a:t> </a:t>
            </a:r>
            <a:r>
              <a:rPr lang="en-US" sz="600">
                <a:solidFill>
                  <a:srgbClr val="FFFFFF"/>
                </a:solidFill>
                <a:latin typeface="Titillium Web"/>
                <a:ea typeface="Titillium Web"/>
                <a:cs typeface="Titillium Web"/>
                <a:sym typeface="Titillium Web"/>
              </a:rPr>
              <a:t>atingindo classificação Altíssima na faixa de 18 a 44 anos</a:t>
            </a:r>
            <a:r>
              <a:rPr lang="en-US" sz="600" i="0" u="none" strike="noStrike" cap="none">
                <a:solidFill>
                  <a:srgbClr val="FFFFFF"/>
                </a:solidFill>
                <a:latin typeface="Titillium Web"/>
                <a:ea typeface="Titillium Web"/>
                <a:cs typeface="Titillium Web"/>
                <a:sym typeface="Titillium Web"/>
              </a:rPr>
              <a:t>.</a:t>
            </a:r>
            <a:endParaRPr sz="600" i="0" u="none" strike="noStrike" cap="none">
              <a:solidFill>
                <a:srgbClr val="000000"/>
              </a:solidFill>
              <a:latin typeface="Titillium Web"/>
              <a:ea typeface="Titillium Web"/>
              <a:cs typeface="Titillium Web"/>
              <a:sym typeface="Titillium Web"/>
            </a:endParaRPr>
          </a:p>
        </p:txBody>
      </p:sp>
      <p:sp>
        <p:nvSpPr>
          <p:cNvPr id="415" name="Google Shape;415;p14"/>
          <p:cNvSpPr txBox="1"/>
          <p:nvPr/>
        </p:nvSpPr>
        <p:spPr>
          <a:xfrm>
            <a:off x="378000" y="4771237"/>
            <a:ext cx="3024000" cy="13483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procurei cuidados de saúde” e “Não sei/não me lembro”.</a:t>
            </a:r>
            <a:endParaRPr sz="1400" b="0" i="0" u="none" strike="noStrike" cap="none">
              <a:solidFill>
                <a:srgbClr val="000000"/>
              </a:solidFill>
              <a:latin typeface="Arial"/>
              <a:ea typeface="Arial"/>
              <a:cs typeface="Arial"/>
              <a:sym typeface="Arial"/>
            </a:endParaRPr>
          </a:p>
        </p:txBody>
      </p:sp>
      <p:sp>
        <p:nvSpPr>
          <p:cNvPr id="416" name="Google Shape;416;p14"/>
          <p:cNvSpPr txBox="1"/>
          <p:nvPr/>
        </p:nvSpPr>
        <p:spPr>
          <a:xfrm>
            <a:off x="3074781" y="4970582"/>
            <a:ext cx="327219"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13</a:t>
            </a:r>
            <a:endParaRPr sz="1400" b="0" i="0" u="none" strike="noStrike" cap="none">
              <a:solidFill>
                <a:srgbClr val="000000"/>
              </a:solidFill>
              <a:latin typeface="Arial"/>
              <a:ea typeface="Arial"/>
              <a:cs typeface="Arial"/>
              <a:sym typeface="Arial"/>
            </a:endParaRPr>
          </a:p>
        </p:txBody>
      </p:sp>
      <p:sp>
        <p:nvSpPr>
          <p:cNvPr id="417" name="Google Shape;417;p14"/>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pic>
        <p:nvPicPr>
          <p:cNvPr id="418" name="Google Shape;418;p14" descr="nos-12-últimos-meses-com-que-frequência-o-a-sra-conseguiu-ter-cuidados-de-saúde-.png"/>
          <p:cNvPicPr preferRelativeResize="0"/>
          <p:nvPr/>
        </p:nvPicPr>
        <p:blipFill rotWithShape="1">
          <a:blip r:embed="rId4">
            <a:alphaModFix/>
          </a:blip>
          <a:srcRect/>
          <a:stretch/>
        </p:blipFill>
        <p:spPr>
          <a:xfrm>
            <a:off x="222975" y="1687175"/>
            <a:ext cx="2358016" cy="1167098"/>
          </a:xfrm>
          <a:prstGeom prst="rect">
            <a:avLst/>
          </a:prstGeom>
          <a:noFill/>
          <a:ln>
            <a:noFill/>
          </a:ln>
        </p:spPr>
      </p:pic>
      <p:pic>
        <p:nvPicPr>
          <p:cNvPr id="419" name="Google Shape;419;p14" descr="nos-12-últimos-meses-com-que-frequência-o-a-sra-conseguiu-ter-cuidados-de-saúde-.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420" name="Google Shape;420;p14" descr="nos-12-últimos-meses-com-que-frequência-o-a-sra-conseguiu-ter-cuidados-de-saúde-.tabela.png"/>
          <p:cNvPicPr preferRelativeResize="0"/>
          <p:nvPr/>
        </p:nvPicPr>
        <p:blipFill rotWithShape="1">
          <a:blip r:embed="rId6">
            <a:alphaModFix/>
          </a:blip>
          <a:srcRect/>
          <a:stretch/>
        </p:blipFill>
        <p:spPr>
          <a:xfrm>
            <a:off x="559275" y="3612000"/>
            <a:ext cx="2653348" cy="1054349"/>
          </a:xfrm>
          <a:prstGeom prst="rect">
            <a:avLst/>
          </a:prstGeom>
          <a:noFill/>
          <a:ln>
            <a:noFill/>
          </a:ln>
        </p:spPr>
      </p:pic>
      <p:grpSp>
        <p:nvGrpSpPr>
          <p:cNvPr id="421" name="Google Shape;421;p14"/>
          <p:cNvGrpSpPr/>
          <p:nvPr/>
        </p:nvGrpSpPr>
        <p:grpSpPr>
          <a:xfrm>
            <a:off x="378000" y="1545600"/>
            <a:ext cx="574800" cy="217675"/>
            <a:chOff x="378000" y="1545600"/>
            <a:chExt cx="574800" cy="217675"/>
          </a:xfrm>
        </p:grpSpPr>
        <p:sp>
          <p:nvSpPr>
            <p:cNvPr id="422" name="Google Shape;422;p14"/>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423" name="Google Shape;423;p14"/>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424" name="Google Shape;424;p14"/>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78,5%</a:t>
              </a:r>
              <a:endParaRPr b="1"/>
            </a:p>
          </p:txBody>
        </p:sp>
      </p:grpSp>
      <p:grpSp>
        <p:nvGrpSpPr>
          <p:cNvPr id="425" name="Google Shape;425;p14"/>
          <p:cNvGrpSpPr/>
          <p:nvPr/>
        </p:nvGrpSpPr>
        <p:grpSpPr>
          <a:xfrm>
            <a:off x="1084755" y="1545600"/>
            <a:ext cx="574800" cy="217675"/>
            <a:chOff x="378000" y="1545600"/>
            <a:chExt cx="574800" cy="217675"/>
          </a:xfrm>
        </p:grpSpPr>
        <p:sp>
          <p:nvSpPr>
            <p:cNvPr id="426" name="Google Shape;426;p14"/>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427" name="Google Shape;427;p14"/>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428" name="Google Shape;428;p14"/>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21,5%</a:t>
              </a:r>
              <a:endParaRPr b="1"/>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3cad2403cb2_0_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438" name="Google Shape;438;g3cad2403cb2_0_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439" name="Google Shape;439;g3cad2403cb2_0_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440" name="Google Shape;440;g3cad2403cb2_0_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441" name="Google Shape;441;g3cad2403cb2_0_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442" name="Google Shape;442;g3cad2403cb2_0_8"/>
          <p:cNvGrpSpPr/>
          <p:nvPr/>
        </p:nvGrpSpPr>
        <p:grpSpPr>
          <a:xfrm>
            <a:off x="222975" y="2847774"/>
            <a:ext cx="3334249" cy="756451"/>
            <a:chOff x="0" y="-9525"/>
            <a:chExt cx="2389800" cy="494736"/>
          </a:xfrm>
        </p:grpSpPr>
        <p:sp>
          <p:nvSpPr>
            <p:cNvPr id="443" name="Google Shape;443;g3cad2403cb2_0_8"/>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3cad2403cb2_0_8"/>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5" name="Google Shape;445;g3cad2403cb2_0_8"/>
          <p:cNvSpPr txBox="1"/>
          <p:nvPr/>
        </p:nvSpPr>
        <p:spPr>
          <a:xfrm>
            <a:off x="307075" y="2943647"/>
            <a:ext cx="3165900" cy="4803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80,5</a:t>
            </a:r>
            <a:r>
              <a:rPr lang="en-US" sz="600" i="0" u="none" strike="noStrike" cap="none">
                <a:solidFill>
                  <a:srgbClr val="FFFFFF"/>
                </a:solidFill>
                <a:latin typeface="Titillium Web"/>
                <a:ea typeface="Titillium Web"/>
                <a:cs typeface="Titillium Web"/>
                <a:sym typeface="Titillium Web"/>
              </a:rPr>
              <a:t>% dos beneficiários apresentaram percepção positiva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Altíssima) quanto à frequência com que foram atendidos pelo plano de saúde</a:t>
            </a:r>
            <a:r>
              <a:rPr lang="en-US" sz="600">
                <a:solidFill>
                  <a:srgbClr val="FFFFFF"/>
                </a:solidFill>
                <a:latin typeface="Titillium Web"/>
                <a:ea typeface="Titillium Web"/>
                <a:cs typeface="Titillium Web"/>
                <a:sym typeface="Titillium Web"/>
              </a:rPr>
              <a:t> </a:t>
            </a:r>
            <a:r>
              <a:rPr lang="en-US" sz="600" i="0" u="none" strike="noStrike" cap="none">
                <a:solidFill>
                  <a:srgbClr val="FFFFFF"/>
                </a:solidFill>
                <a:latin typeface="Titillium Web"/>
                <a:ea typeface="Titillium Web"/>
                <a:cs typeface="Titillium Web"/>
                <a:sym typeface="Titillium Web"/>
              </a:rPr>
              <a:t>em situação de atenção imediata. Analisando os perfis sexo e faixas etárias, as avalições positivas atingem n</a:t>
            </a:r>
            <a:r>
              <a:rPr lang="en-US" sz="600">
                <a:solidFill>
                  <a:srgbClr val="FFFFFF"/>
                </a:solidFill>
                <a:latin typeface="Titillium Web"/>
                <a:ea typeface="Titillium Web"/>
                <a:cs typeface="Titillium Web"/>
                <a:sym typeface="Titillium Web"/>
              </a:rPr>
              <a:t>íveis </a:t>
            </a:r>
            <a:r>
              <a:rPr lang="en-US" sz="600" i="0" u="none" strike="noStrike" cap="none">
                <a:solidFill>
                  <a:srgbClr val="FFFFFF"/>
                </a:solidFill>
                <a:latin typeface="Titillium Web"/>
                <a:ea typeface="Titillium Web"/>
                <a:cs typeface="Titillium Web"/>
                <a:sym typeface="Titillium Web"/>
              </a:rPr>
              <a:t>Alt</a:t>
            </a:r>
            <a:r>
              <a:rPr lang="en-US" sz="600">
                <a:solidFill>
                  <a:srgbClr val="FFFFFF"/>
                </a:solidFill>
                <a:latin typeface="Titillium Web"/>
                <a:ea typeface="Titillium Web"/>
                <a:cs typeface="Titillium Web"/>
                <a:sym typeface="Titillium Web"/>
              </a:rPr>
              <a:t>o</a:t>
            </a:r>
            <a:r>
              <a:rPr lang="en-US" sz="600" i="0" u="none" strike="noStrike" cap="none">
                <a:solidFill>
                  <a:srgbClr val="FFFFFF"/>
                </a:solidFill>
                <a:latin typeface="Titillium Web"/>
                <a:ea typeface="Titillium Web"/>
                <a:cs typeface="Titillium Web"/>
                <a:sym typeface="Titillium Web"/>
              </a:rPr>
              <a:t> ou Altíssim</a:t>
            </a:r>
            <a:r>
              <a:rPr lang="en-US" sz="600">
                <a:solidFill>
                  <a:srgbClr val="FFFFFF"/>
                </a:solidFill>
                <a:latin typeface="Titillium Web"/>
                <a:ea typeface="Titillium Web"/>
                <a:cs typeface="Titillium Web"/>
                <a:sym typeface="Titillium Web"/>
              </a:rPr>
              <a:t>o</a:t>
            </a:r>
            <a:r>
              <a:rPr lang="en-US" sz="600" i="0" u="none" strike="noStrike" cap="none">
                <a:solidFill>
                  <a:srgbClr val="FFFFFF"/>
                </a:solidFill>
                <a:latin typeface="Titillium Web"/>
                <a:ea typeface="Titillium Web"/>
                <a:cs typeface="Titillium Web"/>
                <a:sym typeface="Titillium Web"/>
              </a:rPr>
              <a:t> em todos perfis</a:t>
            </a:r>
            <a:r>
              <a:rPr lang="en-US" sz="600">
                <a:solidFill>
                  <a:srgbClr val="FFFFFF"/>
                </a:solidFill>
                <a:latin typeface="Titillium Web"/>
                <a:ea typeface="Titillium Web"/>
                <a:cs typeface="Titillium Web"/>
                <a:sym typeface="Titillium Web"/>
              </a:rPr>
              <a:t>.</a:t>
            </a:r>
            <a:endParaRPr sz="600" i="0" u="none" strike="noStrike" cap="none">
              <a:solidFill>
                <a:srgbClr val="000000"/>
              </a:solidFill>
              <a:latin typeface="Titillium Web"/>
              <a:ea typeface="Titillium Web"/>
              <a:cs typeface="Titillium Web"/>
              <a:sym typeface="Titillium Web"/>
            </a:endParaRPr>
          </a:p>
        </p:txBody>
      </p:sp>
      <p:sp>
        <p:nvSpPr>
          <p:cNvPr id="446" name="Google Shape;446;g3cad2403cb2_0_8"/>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precisei de atenção imediata” e “Não sei/não me lembro”.</a:t>
            </a:r>
            <a:endParaRPr sz="1400" b="0" i="0" u="none" strike="noStrike" cap="none">
              <a:solidFill>
                <a:srgbClr val="000000"/>
              </a:solidFill>
              <a:latin typeface="Arial"/>
              <a:ea typeface="Arial"/>
              <a:cs typeface="Arial"/>
              <a:sym typeface="Arial"/>
            </a:endParaRPr>
          </a:p>
        </p:txBody>
      </p:sp>
      <p:sp>
        <p:nvSpPr>
          <p:cNvPr id="447" name="Google Shape;447;g3cad2403cb2_0_8"/>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14</a:t>
            </a:r>
            <a:endParaRPr sz="1400" b="0" i="0" u="none" strike="noStrike" cap="none">
              <a:solidFill>
                <a:srgbClr val="000000"/>
              </a:solidFill>
              <a:latin typeface="Arial"/>
              <a:ea typeface="Arial"/>
              <a:cs typeface="Arial"/>
              <a:sym typeface="Arial"/>
            </a:endParaRPr>
          </a:p>
        </p:txBody>
      </p:sp>
      <p:sp>
        <p:nvSpPr>
          <p:cNvPr id="448" name="Google Shape;448;g3cad2403cb2_0_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449" name="Google Shape;449;g3cad2403cb2_0_8"/>
          <p:cNvSpPr txBox="1"/>
          <p:nvPr/>
        </p:nvSpPr>
        <p:spPr>
          <a:xfrm>
            <a:off x="218850" y="890352"/>
            <a:ext cx="3334200" cy="4089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99" b="0" i="0" u="none" strike="noStrike" cap="none">
                <a:solidFill>
                  <a:srgbClr val="042C5C"/>
                </a:solidFill>
                <a:latin typeface="Titillium Web"/>
                <a:ea typeface="Titillium Web"/>
                <a:cs typeface="Titillium Web"/>
                <a:sym typeface="Titillium Web"/>
              </a:rPr>
              <a:t>2. Nos últimos 12 meses, quando o (a) Sr.(a) necessitou de atenção imediata (atendimentos de urgência ou emergência), com que frequência o (a) Sr.(a) foi atendido pelo seu plano de saúde assim que precisou?</a:t>
            </a:r>
            <a:endParaRPr sz="699" b="0" i="0" u="none" strike="noStrike" cap="none">
              <a:solidFill>
                <a:srgbClr val="042C5C"/>
              </a:solidFill>
              <a:latin typeface="Titillium Web"/>
              <a:ea typeface="Titillium Web"/>
              <a:cs typeface="Titillium Web"/>
              <a:sym typeface="Titillium Web"/>
            </a:endParaRPr>
          </a:p>
        </p:txBody>
      </p:sp>
      <p:sp>
        <p:nvSpPr>
          <p:cNvPr id="450" name="Google Shape;450;g3cad2403cb2_0_8"/>
          <p:cNvSpPr txBox="1"/>
          <p:nvPr/>
        </p:nvSpPr>
        <p:spPr>
          <a:xfrm>
            <a:off x="222975" y="621620"/>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A – ATENÇÃO À SAÚDE</a:t>
            </a:r>
            <a:endParaRPr sz="1400" b="0" i="0" u="none" strike="noStrike" cap="none">
              <a:solidFill>
                <a:srgbClr val="000000"/>
              </a:solidFill>
              <a:latin typeface="Arial"/>
              <a:ea typeface="Arial"/>
              <a:cs typeface="Arial"/>
              <a:sym typeface="Arial"/>
            </a:endParaRPr>
          </a:p>
        </p:txBody>
      </p:sp>
      <p:sp>
        <p:nvSpPr>
          <p:cNvPr id="451" name="Google Shape;451;g3cad2403cb2_0_8"/>
          <p:cNvSpPr/>
          <p:nvPr/>
        </p:nvSpPr>
        <p:spPr>
          <a:xfrm>
            <a:off x="698250" y="4451825"/>
            <a:ext cx="1488000" cy="94500"/>
          </a:xfrm>
          <a:prstGeom prst="rect">
            <a:avLst/>
          </a:prstGeom>
          <a:solidFill>
            <a:srgbClr val="FAFAFA"/>
          </a:solidFill>
          <a:ln w="9525" cap="flat"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52" name="Google Shape;452;g3cad2403cb2_0_8" descr="nos-últimos-12-meses-quando-o-a-sra-necessitou-de-atenção-imediata-atendimentos-.png"/>
          <p:cNvPicPr preferRelativeResize="0"/>
          <p:nvPr/>
        </p:nvPicPr>
        <p:blipFill rotWithShape="1">
          <a:blip r:embed="rId4">
            <a:alphaModFix/>
          </a:blip>
          <a:srcRect/>
          <a:stretch/>
        </p:blipFill>
        <p:spPr>
          <a:xfrm>
            <a:off x="222975" y="1687175"/>
            <a:ext cx="2358016" cy="1167098"/>
          </a:xfrm>
          <a:prstGeom prst="rect">
            <a:avLst/>
          </a:prstGeom>
          <a:noFill/>
          <a:ln>
            <a:noFill/>
          </a:ln>
        </p:spPr>
      </p:pic>
      <p:pic>
        <p:nvPicPr>
          <p:cNvPr id="453" name="Google Shape;453;g3cad2403cb2_0_8" descr="nos-últimos-12-meses-quando-o-a-sra-necessitou-de-atenção-imediata-atendimentos-.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454" name="Google Shape;454;g3cad2403cb2_0_8" descr="nos-últimos-12-meses-quando-o-a-sra-necessitou-de-atenção-imediata-atendimentos-.tabela.png"/>
          <p:cNvPicPr preferRelativeResize="0"/>
          <p:nvPr/>
        </p:nvPicPr>
        <p:blipFill rotWithShape="1">
          <a:blip r:embed="rId6">
            <a:alphaModFix/>
          </a:blip>
          <a:srcRect/>
          <a:stretch/>
        </p:blipFill>
        <p:spPr>
          <a:xfrm>
            <a:off x="559263" y="3612003"/>
            <a:ext cx="2653373" cy="1150351"/>
          </a:xfrm>
          <a:prstGeom prst="rect">
            <a:avLst/>
          </a:prstGeom>
          <a:noFill/>
          <a:ln>
            <a:noFill/>
          </a:ln>
        </p:spPr>
      </p:pic>
      <p:grpSp>
        <p:nvGrpSpPr>
          <p:cNvPr id="455" name="Google Shape;455;g3cad2403cb2_0_8"/>
          <p:cNvGrpSpPr/>
          <p:nvPr/>
        </p:nvGrpSpPr>
        <p:grpSpPr>
          <a:xfrm>
            <a:off x="378000" y="1545600"/>
            <a:ext cx="574800" cy="217675"/>
            <a:chOff x="378000" y="1545600"/>
            <a:chExt cx="574800" cy="217675"/>
          </a:xfrm>
        </p:grpSpPr>
        <p:sp>
          <p:nvSpPr>
            <p:cNvPr id="456" name="Google Shape;456;g3cad2403cb2_0_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457" name="Google Shape;457;g3cad2403cb2_0_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458" name="Google Shape;458;g3cad2403cb2_0_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80,5%</a:t>
              </a:r>
              <a:endParaRPr b="1"/>
            </a:p>
          </p:txBody>
        </p:sp>
      </p:grpSp>
      <p:grpSp>
        <p:nvGrpSpPr>
          <p:cNvPr id="459" name="Google Shape;459;g3cad2403cb2_0_8"/>
          <p:cNvGrpSpPr/>
          <p:nvPr/>
        </p:nvGrpSpPr>
        <p:grpSpPr>
          <a:xfrm>
            <a:off x="1126318" y="1545600"/>
            <a:ext cx="574800" cy="217675"/>
            <a:chOff x="378000" y="1545600"/>
            <a:chExt cx="574800" cy="217675"/>
          </a:xfrm>
        </p:grpSpPr>
        <p:sp>
          <p:nvSpPr>
            <p:cNvPr id="460" name="Google Shape;460;g3cad2403cb2_0_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461" name="Google Shape;461;g3cad2403cb2_0_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462" name="Google Shape;462;g3cad2403cb2_0_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19,5%</a:t>
              </a:r>
              <a:endParaRPr b="1"/>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3cad2403cb2_0_33"/>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472" name="Google Shape;472;g3cad2403cb2_0_33"/>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473" name="Google Shape;473;g3cad2403cb2_0_33"/>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474" name="Google Shape;474;g3cad2403cb2_0_33"/>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475" name="Google Shape;475;g3cad2403cb2_0_33"/>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476" name="Google Shape;476;g3cad2403cb2_0_33"/>
          <p:cNvGrpSpPr/>
          <p:nvPr/>
        </p:nvGrpSpPr>
        <p:grpSpPr>
          <a:xfrm>
            <a:off x="222975" y="2847775"/>
            <a:ext cx="3334249" cy="656564"/>
            <a:chOff x="0" y="-9525"/>
            <a:chExt cx="2389800" cy="494736"/>
          </a:xfrm>
        </p:grpSpPr>
        <p:sp>
          <p:nvSpPr>
            <p:cNvPr id="477" name="Google Shape;477;g3cad2403cb2_0_33"/>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3cad2403cb2_0_33"/>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9" name="Google Shape;479;g3cad2403cb2_0_33"/>
          <p:cNvSpPr txBox="1"/>
          <p:nvPr/>
        </p:nvSpPr>
        <p:spPr>
          <a:xfrm>
            <a:off x="307075" y="2943647"/>
            <a:ext cx="3165900" cy="4803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55,3</a:t>
            </a:r>
            <a:r>
              <a:rPr lang="en-US" sz="600" i="0" u="none" strike="noStrike" cap="none">
                <a:solidFill>
                  <a:srgbClr val="FFFFFF"/>
                </a:solidFill>
                <a:latin typeface="Titillium Web"/>
                <a:ea typeface="Titillium Web"/>
                <a:cs typeface="Titillium Web"/>
                <a:sym typeface="Titillium Web"/>
              </a:rPr>
              <a:t>% dos beneficiários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Média) afirmam não  terem recebido comunicações do plano de saúde relacionadas a convites e/ou orientações para a realização de consultas e exames preventivos. Analisando os perfis, esta percepção é constante</a:t>
            </a:r>
            <a:r>
              <a:rPr lang="en-US" sz="600">
                <a:solidFill>
                  <a:srgbClr val="FFFFFF"/>
                </a:solidFill>
                <a:latin typeface="Titillium Web"/>
                <a:ea typeface="Titillium Web"/>
                <a:cs typeface="Titillium Web"/>
                <a:sym typeface="Titillium Web"/>
              </a:rPr>
              <a:t>, gerando um ponto de atenção à operadora.</a:t>
            </a:r>
            <a:endParaRPr sz="600" i="0" u="none" strike="noStrike" cap="none">
              <a:solidFill>
                <a:srgbClr val="000000"/>
              </a:solidFill>
              <a:latin typeface="Titillium Web"/>
              <a:ea typeface="Titillium Web"/>
              <a:cs typeface="Titillium Web"/>
              <a:sym typeface="Titillium Web"/>
            </a:endParaRPr>
          </a:p>
        </p:txBody>
      </p:sp>
      <p:sp>
        <p:nvSpPr>
          <p:cNvPr id="480" name="Google Shape;480;g3cad2403cb2_0_33"/>
          <p:cNvSpPr txBox="1"/>
          <p:nvPr/>
        </p:nvSpPr>
        <p:spPr>
          <a:xfrm>
            <a:off x="378000" y="4771237"/>
            <a:ext cx="3024000" cy="615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“Não sei/não me lembro”.</a:t>
            </a:r>
            <a:endParaRPr sz="1400" b="0" i="0" u="none" strike="noStrike" cap="none">
              <a:solidFill>
                <a:srgbClr val="000000"/>
              </a:solidFill>
              <a:latin typeface="Arial"/>
              <a:ea typeface="Arial"/>
              <a:cs typeface="Arial"/>
              <a:sym typeface="Arial"/>
            </a:endParaRPr>
          </a:p>
        </p:txBody>
      </p:sp>
      <p:sp>
        <p:nvSpPr>
          <p:cNvPr id="481" name="Google Shape;481;g3cad2403cb2_0_33"/>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15</a:t>
            </a:r>
            <a:endParaRPr sz="1400" b="0" i="0" u="none" strike="noStrike" cap="none">
              <a:solidFill>
                <a:srgbClr val="000000"/>
              </a:solidFill>
              <a:latin typeface="Arial"/>
              <a:ea typeface="Arial"/>
              <a:cs typeface="Arial"/>
              <a:sym typeface="Arial"/>
            </a:endParaRPr>
          </a:p>
        </p:txBody>
      </p:sp>
      <p:sp>
        <p:nvSpPr>
          <p:cNvPr id="482" name="Google Shape;482;g3cad2403cb2_0_33"/>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483" name="Google Shape;483;g3cad2403cb2_0_33"/>
          <p:cNvSpPr txBox="1"/>
          <p:nvPr/>
        </p:nvSpPr>
        <p:spPr>
          <a:xfrm>
            <a:off x="218850" y="876256"/>
            <a:ext cx="3334200" cy="4803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3. Nos últimos 12 meses, o (a) Sr.(a) recebeu algum tipo de comunicação de seu plano de saúde (por exemplo: carta, e-mail, telefonema etc.) convidando e/ou esclarecendo sobre a necessidade de realização de consultas ou exames preventivos, tais como: mamografia, preventivo de câncer, consulta preventiva com urologista, consulta preventiva com dentista, etc?</a:t>
            </a:r>
            <a:endParaRPr sz="600" b="0" i="0" u="none" strike="noStrike" cap="none">
              <a:solidFill>
                <a:srgbClr val="042C5C"/>
              </a:solidFill>
              <a:latin typeface="Titillium Web"/>
              <a:ea typeface="Titillium Web"/>
              <a:cs typeface="Titillium Web"/>
              <a:sym typeface="Titillium Web"/>
            </a:endParaRPr>
          </a:p>
        </p:txBody>
      </p:sp>
      <p:sp>
        <p:nvSpPr>
          <p:cNvPr id="484" name="Google Shape;484;g3cad2403cb2_0_33"/>
          <p:cNvSpPr txBox="1"/>
          <p:nvPr/>
        </p:nvSpPr>
        <p:spPr>
          <a:xfrm>
            <a:off x="222975" y="605795"/>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A – ATENÇÃO À SAÚDE</a:t>
            </a:r>
            <a:endParaRPr sz="1400" b="0" i="0" u="none" strike="noStrike" cap="none">
              <a:solidFill>
                <a:srgbClr val="000000"/>
              </a:solidFill>
              <a:latin typeface="Arial"/>
              <a:ea typeface="Arial"/>
              <a:cs typeface="Arial"/>
              <a:sym typeface="Arial"/>
            </a:endParaRPr>
          </a:p>
        </p:txBody>
      </p:sp>
      <p:pic>
        <p:nvPicPr>
          <p:cNvPr id="485" name="Google Shape;485;g3cad2403cb2_0_33" descr="nos-últimos-12-meses-o-a-sra-recebeu-algum-tipo-de-comunicação-de-seu-plano-de-s.png"/>
          <p:cNvPicPr preferRelativeResize="0"/>
          <p:nvPr/>
        </p:nvPicPr>
        <p:blipFill rotWithShape="1">
          <a:blip r:embed="rId4">
            <a:alphaModFix/>
          </a:blip>
          <a:srcRect/>
          <a:stretch/>
        </p:blipFill>
        <p:spPr>
          <a:xfrm>
            <a:off x="222975" y="1687175"/>
            <a:ext cx="2358016" cy="1166304"/>
          </a:xfrm>
          <a:prstGeom prst="rect">
            <a:avLst/>
          </a:prstGeom>
          <a:noFill/>
          <a:ln>
            <a:noFill/>
          </a:ln>
        </p:spPr>
      </p:pic>
      <p:pic>
        <p:nvPicPr>
          <p:cNvPr id="486" name="Google Shape;486;g3cad2403cb2_0_33" descr="nos-últimos-12-meses-o-a-sra-recebeu-algum-tipo-de-comunicação-de-seu-plano-de-s.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487" name="Google Shape;487;g3cad2403cb2_0_33" descr="nos-últimos-12-meses-o-a-sra-recebeu-algum-tipo-de-comunicação-de-seu-plano-de-s.tabela.png"/>
          <p:cNvPicPr preferRelativeResize="0"/>
          <p:nvPr/>
        </p:nvPicPr>
        <p:blipFill rotWithShape="1">
          <a:blip r:embed="rId6">
            <a:alphaModFix/>
          </a:blip>
          <a:srcRect/>
          <a:stretch/>
        </p:blipFill>
        <p:spPr>
          <a:xfrm>
            <a:off x="559263" y="3612003"/>
            <a:ext cx="2653373" cy="777655"/>
          </a:xfrm>
          <a:prstGeom prst="rect">
            <a:avLst/>
          </a:prstGeom>
          <a:noFill/>
          <a:ln>
            <a:noFill/>
          </a:ln>
        </p:spPr>
      </p:pic>
      <p:grpSp>
        <p:nvGrpSpPr>
          <p:cNvPr id="488" name="Google Shape;488;g3cad2403cb2_0_33"/>
          <p:cNvGrpSpPr/>
          <p:nvPr/>
        </p:nvGrpSpPr>
        <p:grpSpPr>
          <a:xfrm>
            <a:off x="378011" y="1578518"/>
            <a:ext cx="636750" cy="184806"/>
            <a:chOff x="378000" y="1545600"/>
            <a:chExt cx="750000" cy="217675"/>
          </a:xfrm>
        </p:grpSpPr>
        <p:sp>
          <p:nvSpPr>
            <p:cNvPr id="489" name="Google Shape;489;g3cad2403cb2_0_33"/>
            <p:cNvSpPr/>
            <p:nvPr/>
          </p:nvSpPr>
          <p:spPr>
            <a:xfrm>
              <a:off x="378000" y="1602175"/>
              <a:ext cx="750000" cy="161100"/>
            </a:xfrm>
            <a:prstGeom prst="roundRect">
              <a:avLst>
                <a:gd name="adj" fmla="val 16667"/>
              </a:avLst>
            </a:prstGeom>
            <a:solidFill>
              <a:srgbClr val="F2F2F2"/>
            </a:solidFill>
            <a:ln w="8075" cap="flat" cmpd="sng">
              <a:solidFill>
                <a:srgbClr val="F2F2F2"/>
              </a:solidFill>
              <a:prstDash val="solid"/>
              <a:round/>
              <a:headEnd type="none" w="sm" len="sm"/>
              <a:tailEnd type="none" w="sm" len="sm"/>
            </a:ln>
          </p:spPr>
          <p:txBody>
            <a:bodyPr spcFirstLastPara="1" wrap="square" lIns="77625" tIns="77625" rIns="77625" bIns="77625" anchor="ctr" anchorCtr="0">
              <a:noAutofit/>
            </a:bodyPr>
            <a:lstStyle/>
            <a:p>
              <a:pPr marL="0" marR="0" lvl="0" indent="0" algn="l" rtl="0">
                <a:lnSpc>
                  <a:spcPct val="100000"/>
                </a:lnSpc>
                <a:spcBef>
                  <a:spcPts val="0"/>
                </a:spcBef>
                <a:spcAft>
                  <a:spcPts val="0"/>
                </a:spcAft>
                <a:buNone/>
              </a:pPr>
              <a:endParaRPr sz="1189" b="1" i="0" u="none" strike="noStrike" cap="none">
                <a:solidFill>
                  <a:srgbClr val="000000"/>
                </a:solidFill>
              </a:endParaRPr>
            </a:p>
          </p:txBody>
        </p:sp>
        <p:sp>
          <p:nvSpPr>
            <p:cNvPr id="490" name="Google Shape;490;g3cad2403cb2_0_33"/>
            <p:cNvSpPr txBox="1"/>
            <p:nvPr/>
          </p:nvSpPr>
          <p:spPr>
            <a:xfrm>
              <a:off x="528000" y="1545600"/>
              <a:ext cx="450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593" b="1" i="0" u="none" strike="noStrike" cap="none">
                  <a:solidFill>
                    <a:srgbClr val="042C5C"/>
                  </a:solidFill>
                  <a:latin typeface="Titillium Web"/>
                  <a:ea typeface="Titillium Web"/>
                  <a:cs typeface="Titillium Web"/>
                  <a:sym typeface="Titillium Web"/>
                </a:rPr>
                <a:t>Positivo</a:t>
              </a:r>
              <a:endParaRPr sz="1189" b="1"/>
            </a:p>
          </p:txBody>
        </p:sp>
        <p:sp>
          <p:nvSpPr>
            <p:cNvPr id="491" name="Google Shape;491;g3cad2403cb2_0_33"/>
            <p:cNvSpPr txBox="1"/>
            <p:nvPr/>
          </p:nvSpPr>
          <p:spPr>
            <a:xfrm>
              <a:off x="528000" y="1642139"/>
              <a:ext cx="450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509" b="1" i="0" u="none" strike="noStrike" cap="none">
                  <a:solidFill>
                    <a:srgbClr val="042C5C"/>
                  </a:solidFill>
                  <a:latin typeface="Titillium Web"/>
                  <a:ea typeface="Titillium Web"/>
                  <a:cs typeface="Titillium Web"/>
                  <a:sym typeface="Titillium Web"/>
                </a:rPr>
                <a:t>44,7%</a:t>
              </a:r>
              <a:endParaRPr sz="1189" b="1"/>
            </a:p>
          </p:txBody>
        </p:sp>
      </p:grpSp>
      <p:grpSp>
        <p:nvGrpSpPr>
          <p:cNvPr id="492" name="Google Shape;492;g3cad2403cb2_0_33"/>
          <p:cNvGrpSpPr/>
          <p:nvPr/>
        </p:nvGrpSpPr>
        <p:grpSpPr>
          <a:xfrm>
            <a:off x="1082657" y="1578518"/>
            <a:ext cx="636750" cy="184806"/>
            <a:chOff x="378000" y="1545600"/>
            <a:chExt cx="750000" cy="217675"/>
          </a:xfrm>
        </p:grpSpPr>
        <p:sp>
          <p:nvSpPr>
            <p:cNvPr id="493" name="Google Shape;493;g3cad2403cb2_0_33"/>
            <p:cNvSpPr/>
            <p:nvPr/>
          </p:nvSpPr>
          <p:spPr>
            <a:xfrm>
              <a:off x="378000" y="1602175"/>
              <a:ext cx="750000" cy="161100"/>
            </a:xfrm>
            <a:prstGeom prst="roundRect">
              <a:avLst>
                <a:gd name="adj" fmla="val 16667"/>
              </a:avLst>
            </a:prstGeom>
            <a:solidFill>
              <a:srgbClr val="F2F2F2"/>
            </a:solidFill>
            <a:ln w="8075" cap="flat" cmpd="sng">
              <a:solidFill>
                <a:srgbClr val="F2F2F2"/>
              </a:solidFill>
              <a:prstDash val="solid"/>
              <a:round/>
              <a:headEnd type="none" w="sm" len="sm"/>
              <a:tailEnd type="none" w="sm" len="sm"/>
            </a:ln>
          </p:spPr>
          <p:txBody>
            <a:bodyPr spcFirstLastPara="1" wrap="square" lIns="77625" tIns="77625" rIns="77625" bIns="77625" anchor="ctr" anchorCtr="0">
              <a:noAutofit/>
            </a:bodyPr>
            <a:lstStyle/>
            <a:p>
              <a:pPr marL="0" marR="0" lvl="0" indent="0" algn="l" rtl="0">
                <a:lnSpc>
                  <a:spcPct val="100000"/>
                </a:lnSpc>
                <a:spcBef>
                  <a:spcPts val="0"/>
                </a:spcBef>
                <a:spcAft>
                  <a:spcPts val="0"/>
                </a:spcAft>
                <a:buNone/>
              </a:pPr>
              <a:endParaRPr sz="1189" b="1" i="0" u="none" strike="noStrike" cap="none">
                <a:solidFill>
                  <a:srgbClr val="000000"/>
                </a:solidFill>
              </a:endParaRPr>
            </a:p>
          </p:txBody>
        </p:sp>
        <p:sp>
          <p:nvSpPr>
            <p:cNvPr id="494" name="Google Shape;494;g3cad2403cb2_0_33"/>
            <p:cNvSpPr txBox="1"/>
            <p:nvPr/>
          </p:nvSpPr>
          <p:spPr>
            <a:xfrm>
              <a:off x="528000" y="1545600"/>
              <a:ext cx="450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593" b="1" i="0" u="none" strike="noStrike" cap="none">
                  <a:solidFill>
                    <a:srgbClr val="042C5C"/>
                  </a:solidFill>
                  <a:latin typeface="Titillium Web"/>
                  <a:ea typeface="Titillium Web"/>
                  <a:cs typeface="Titillium Web"/>
                  <a:sym typeface="Titillium Web"/>
                </a:rPr>
                <a:t>Negativo</a:t>
              </a:r>
              <a:endParaRPr sz="1189" b="1"/>
            </a:p>
          </p:txBody>
        </p:sp>
        <p:sp>
          <p:nvSpPr>
            <p:cNvPr id="495" name="Google Shape;495;g3cad2403cb2_0_33"/>
            <p:cNvSpPr txBox="1"/>
            <p:nvPr/>
          </p:nvSpPr>
          <p:spPr>
            <a:xfrm>
              <a:off x="528000" y="1642139"/>
              <a:ext cx="450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509" b="1" i="0" u="none" strike="noStrike" cap="none">
                  <a:solidFill>
                    <a:srgbClr val="042C5C"/>
                  </a:solidFill>
                  <a:latin typeface="Titillium Web"/>
                  <a:ea typeface="Titillium Web"/>
                  <a:cs typeface="Titillium Web"/>
                  <a:sym typeface="Titillium Web"/>
                </a:rPr>
                <a:t>55,3%</a:t>
              </a:r>
              <a:endParaRPr sz="1189" b="1"/>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3cad2403cb2_0_5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505" name="Google Shape;505;g3cad2403cb2_0_5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506" name="Google Shape;506;g3cad2403cb2_0_5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507" name="Google Shape;507;g3cad2403cb2_0_5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508" name="Google Shape;508;g3cad2403cb2_0_5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509" name="Google Shape;509;g3cad2403cb2_0_58"/>
          <p:cNvGrpSpPr/>
          <p:nvPr/>
        </p:nvGrpSpPr>
        <p:grpSpPr>
          <a:xfrm>
            <a:off x="222975" y="2847775"/>
            <a:ext cx="3334249" cy="506808"/>
            <a:chOff x="0" y="-9525"/>
            <a:chExt cx="2389800" cy="494736"/>
          </a:xfrm>
        </p:grpSpPr>
        <p:sp>
          <p:nvSpPr>
            <p:cNvPr id="510" name="Google Shape;510;g3cad2403cb2_0_58"/>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3cad2403cb2_0_58"/>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12" name="Google Shape;512;g3cad2403cb2_0_58"/>
          <p:cNvSpPr txBox="1"/>
          <p:nvPr/>
        </p:nvSpPr>
        <p:spPr>
          <a:xfrm>
            <a:off x="307075" y="2943647"/>
            <a:ext cx="3165900" cy="2217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83,4</a:t>
            </a:r>
            <a:r>
              <a:rPr lang="en-US" sz="600" i="0" u="none" strike="noStrike" cap="none">
                <a:solidFill>
                  <a:srgbClr val="FFFFFF"/>
                </a:solidFill>
                <a:latin typeface="Titillium Web"/>
                <a:ea typeface="Titillium Web"/>
                <a:cs typeface="Titillium Web"/>
                <a:sym typeface="Titillium Web"/>
              </a:rPr>
              <a:t>% dos beneficiários apresentaram percepção positiva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Altíssima) em relação à atenção em saúde recebida nos últimos 12 meses, prevalecendo esta avaliação em todos os perfis.</a:t>
            </a:r>
            <a:endParaRPr sz="600" i="0" u="none" strike="noStrike" cap="none">
              <a:solidFill>
                <a:srgbClr val="000000"/>
              </a:solidFill>
              <a:latin typeface="Titillium Web"/>
              <a:ea typeface="Titillium Web"/>
              <a:cs typeface="Titillium Web"/>
              <a:sym typeface="Titillium Web"/>
            </a:endParaRPr>
          </a:p>
        </p:txBody>
      </p:sp>
      <p:sp>
        <p:nvSpPr>
          <p:cNvPr id="513" name="Google Shape;513;g3cad2403cb2_0_58"/>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recebi atenção em saúde” e “Não sei/não me lembro”.</a:t>
            </a:r>
            <a:endParaRPr sz="1400" b="0" i="0" u="none" strike="noStrike" cap="none">
              <a:solidFill>
                <a:srgbClr val="000000"/>
              </a:solidFill>
              <a:latin typeface="Arial"/>
              <a:ea typeface="Arial"/>
              <a:cs typeface="Arial"/>
              <a:sym typeface="Arial"/>
            </a:endParaRPr>
          </a:p>
        </p:txBody>
      </p:sp>
      <p:sp>
        <p:nvSpPr>
          <p:cNvPr id="514" name="Google Shape;514;g3cad2403cb2_0_58"/>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16</a:t>
            </a:r>
            <a:endParaRPr sz="1400" b="0" i="0" u="none" strike="noStrike" cap="none">
              <a:solidFill>
                <a:srgbClr val="000000"/>
              </a:solidFill>
              <a:latin typeface="Arial"/>
              <a:ea typeface="Arial"/>
              <a:cs typeface="Arial"/>
              <a:sym typeface="Arial"/>
            </a:endParaRPr>
          </a:p>
        </p:txBody>
      </p:sp>
      <p:sp>
        <p:nvSpPr>
          <p:cNvPr id="515" name="Google Shape;515;g3cad2403cb2_0_5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516" name="Google Shape;516;g3cad2403cb2_0_58"/>
          <p:cNvSpPr txBox="1"/>
          <p:nvPr/>
        </p:nvSpPr>
        <p:spPr>
          <a:xfrm>
            <a:off x="218850" y="838397"/>
            <a:ext cx="3334200" cy="3510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4. Nos últimos 12 meses, como o (a) Sr.(a) avalia toda a atenção em saúde recebida (por exemplo: atendimento em Hospitais, laboratórios, clínicas, médicos, dentistas, fisioterapeutas, nutricionistas, psicólogos e outros)?</a:t>
            </a:r>
            <a:endParaRPr sz="600" b="0" i="0" u="none" strike="noStrike" cap="none">
              <a:solidFill>
                <a:srgbClr val="042C5C"/>
              </a:solidFill>
              <a:latin typeface="Titillium Web"/>
              <a:ea typeface="Titillium Web"/>
              <a:cs typeface="Titillium Web"/>
              <a:sym typeface="Titillium Web"/>
            </a:endParaRPr>
          </a:p>
        </p:txBody>
      </p:sp>
      <p:sp>
        <p:nvSpPr>
          <p:cNvPr id="517" name="Google Shape;517;g3cad2403cb2_0_58"/>
          <p:cNvSpPr txBox="1"/>
          <p:nvPr/>
        </p:nvSpPr>
        <p:spPr>
          <a:xfrm>
            <a:off x="222975" y="567694"/>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A – ATENÇÃO À SAÚDE</a:t>
            </a:r>
            <a:endParaRPr sz="1400" b="0" i="0" u="none" strike="noStrike" cap="none">
              <a:solidFill>
                <a:srgbClr val="000000"/>
              </a:solidFill>
              <a:latin typeface="Arial"/>
              <a:ea typeface="Arial"/>
              <a:cs typeface="Arial"/>
              <a:sym typeface="Arial"/>
            </a:endParaRPr>
          </a:p>
        </p:txBody>
      </p:sp>
      <p:pic>
        <p:nvPicPr>
          <p:cNvPr id="518" name="Google Shape;518;g3cad2403cb2_0_58" descr="nos-últimos-12-meses-como-o-a-sra-avalia-toda-a-atenção-em-saúde-recebida-por-ex.png"/>
          <p:cNvPicPr preferRelativeResize="0"/>
          <p:nvPr/>
        </p:nvPicPr>
        <p:blipFill rotWithShape="1">
          <a:blip r:embed="rId4">
            <a:alphaModFix/>
          </a:blip>
          <a:srcRect/>
          <a:stretch/>
        </p:blipFill>
        <p:spPr>
          <a:xfrm>
            <a:off x="222975" y="1687175"/>
            <a:ext cx="2358016" cy="1164716"/>
          </a:xfrm>
          <a:prstGeom prst="rect">
            <a:avLst/>
          </a:prstGeom>
          <a:noFill/>
          <a:ln>
            <a:noFill/>
          </a:ln>
        </p:spPr>
      </p:pic>
      <p:pic>
        <p:nvPicPr>
          <p:cNvPr id="519" name="Google Shape;519;g3cad2403cb2_0_58" descr="nos-últimos-12-meses-como-o-a-sra-avalia-toda-a-atenção-em-saúde-recebida-por-ex.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520" name="Google Shape;520;g3cad2403cb2_0_58" descr="nos-últimos-12-meses-como-o-a-sra-avalia-toda-a-atenção-em-saúde-recebida-por-ex.tabela.png"/>
          <p:cNvPicPr preferRelativeResize="0"/>
          <p:nvPr/>
        </p:nvPicPr>
        <p:blipFill rotWithShape="1">
          <a:blip r:embed="rId6">
            <a:alphaModFix/>
          </a:blip>
          <a:srcRect/>
          <a:stretch/>
        </p:blipFill>
        <p:spPr>
          <a:xfrm>
            <a:off x="559263" y="3395716"/>
            <a:ext cx="2653372" cy="1273841"/>
          </a:xfrm>
          <a:prstGeom prst="rect">
            <a:avLst/>
          </a:prstGeom>
          <a:noFill/>
          <a:ln>
            <a:noFill/>
          </a:ln>
        </p:spPr>
      </p:pic>
      <p:grpSp>
        <p:nvGrpSpPr>
          <p:cNvPr id="521" name="Google Shape;521;g3cad2403cb2_0_58"/>
          <p:cNvGrpSpPr/>
          <p:nvPr/>
        </p:nvGrpSpPr>
        <p:grpSpPr>
          <a:xfrm>
            <a:off x="378000" y="1545600"/>
            <a:ext cx="574800" cy="217675"/>
            <a:chOff x="378000" y="1545600"/>
            <a:chExt cx="574800" cy="217675"/>
          </a:xfrm>
        </p:grpSpPr>
        <p:sp>
          <p:nvSpPr>
            <p:cNvPr id="522" name="Google Shape;522;g3cad2403cb2_0_5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23" name="Google Shape;523;g3cad2403cb2_0_5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524" name="Google Shape;524;g3cad2403cb2_0_5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83,4%</a:t>
              </a:r>
              <a:endParaRPr b="1"/>
            </a:p>
          </p:txBody>
        </p:sp>
      </p:grpSp>
      <p:grpSp>
        <p:nvGrpSpPr>
          <p:cNvPr id="525" name="Google Shape;525;g3cad2403cb2_0_58"/>
          <p:cNvGrpSpPr/>
          <p:nvPr/>
        </p:nvGrpSpPr>
        <p:grpSpPr>
          <a:xfrm>
            <a:off x="1238309" y="1545600"/>
            <a:ext cx="574800" cy="217675"/>
            <a:chOff x="378000" y="1545600"/>
            <a:chExt cx="574800" cy="217675"/>
          </a:xfrm>
        </p:grpSpPr>
        <p:sp>
          <p:nvSpPr>
            <p:cNvPr id="526" name="Google Shape;526;g3cad2403cb2_0_5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27" name="Google Shape;527;g3cad2403cb2_0_5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528" name="Google Shape;528;g3cad2403cb2_0_5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2,8%</a:t>
              </a:r>
              <a:endParaRPr b="1"/>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cad2403cb2_0_83"/>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538" name="Google Shape;538;g3cad2403cb2_0_83"/>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539" name="Google Shape;539;g3cad2403cb2_0_83"/>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540" name="Google Shape;540;g3cad2403cb2_0_83"/>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541" name="Google Shape;541;g3cad2403cb2_0_83"/>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542" name="Google Shape;542;g3cad2403cb2_0_83"/>
          <p:cNvGrpSpPr/>
          <p:nvPr/>
        </p:nvGrpSpPr>
        <p:grpSpPr>
          <a:xfrm>
            <a:off x="222975" y="2876900"/>
            <a:ext cx="3334249" cy="456839"/>
            <a:chOff x="0" y="-9525"/>
            <a:chExt cx="2389800" cy="494736"/>
          </a:xfrm>
        </p:grpSpPr>
        <p:sp>
          <p:nvSpPr>
            <p:cNvPr id="543" name="Google Shape;543;g3cad2403cb2_0_83"/>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99" b="0" i="0" u="none" strike="noStrike" cap="none">
                <a:solidFill>
                  <a:srgbClr val="000000"/>
                </a:solidFill>
                <a:latin typeface="Arial"/>
                <a:ea typeface="Arial"/>
                <a:cs typeface="Arial"/>
                <a:sym typeface="Arial"/>
              </a:endParaRPr>
            </a:p>
          </p:txBody>
        </p:sp>
        <p:sp>
          <p:nvSpPr>
            <p:cNvPr id="544" name="Google Shape;544;g3cad2403cb2_0_83"/>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799" b="0" i="0" u="none" strike="noStrike" cap="none">
                <a:solidFill>
                  <a:schemeClr val="dk1"/>
                </a:solidFill>
                <a:latin typeface="Calibri"/>
                <a:ea typeface="Calibri"/>
                <a:cs typeface="Calibri"/>
                <a:sym typeface="Calibri"/>
              </a:endParaRPr>
            </a:p>
          </p:txBody>
        </p:sp>
      </p:grpSp>
      <p:sp>
        <p:nvSpPr>
          <p:cNvPr id="545" name="Google Shape;545;g3cad2403cb2_0_83"/>
          <p:cNvSpPr txBox="1"/>
          <p:nvPr/>
        </p:nvSpPr>
        <p:spPr>
          <a:xfrm>
            <a:off x="307075" y="2943650"/>
            <a:ext cx="3173700" cy="3510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*6</a:t>
            </a:r>
            <a:r>
              <a:rPr lang="en-US" sz="600">
                <a:solidFill>
                  <a:srgbClr val="FFFFFF"/>
                </a:solidFill>
                <a:latin typeface="Titillium Web"/>
                <a:ea typeface="Titillium Web"/>
                <a:cs typeface="Titillium Web"/>
                <a:sym typeface="Titillium Web"/>
              </a:rPr>
              <a:t>5,3</a:t>
            </a:r>
            <a:r>
              <a:rPr lang="en-US" sz="600" i="0" u="none" strike="noStrike" cap="none">
                <a:solidFill>
                  <a:srgbClr val="FFFFFF"/>
                </a:solidFill>
                <a:latin typeface="Titillium Web"/>
                <a:ea typeface="Titillium Web"/>
                <a:cs typeface="Titillium Web"/>
                <a:sym typeface="Titillium Web"/>
              </a:rPr>
              <a:t>% dos beneficiários apresentaram percepção positiva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Média) quanto à facilidade de acesso à lista de prestadores de serviços credenciados. Esta percepção se mantém em relação ao sexo e </a:t>
            </a:r>
            <a:r>
              <a:rPr lang="en-US" sz="600">
                <a:solidFill>
                  <a:srgbClr val="FFFFFF"/>
                </a:solidFill>
                <a:latin typeface="Titillium Web"/>
                <a:ea typeface="Titillium Web"/>
                <a:cs typeface="Titillium Web"/>
                <a:sym typeface="Titillium Web"/>
              </a:rPr>
              <a:t>às </a:t>
            </a:r>
            <a:r>
              <a:rPr lang="en-US" sz="600" i="0" u="none" strike="noStrike" cap="none">
                <a:solidFill>
                  <a:srgbClr val="FFFFFF"/>
                </a:solidFill>
                <a:latin typeface="Titillium Web"/>
                <a:ea typeface="Titillium Web"/>
                <a:cs typeface="Titillium Web"/>
                <a:sym typeface="Titillium Web"/>
              </a:rPr>
              <a:t>faixas etárias.</a:t>
            </a:r>
            <a:endParaRPr sz="600" i="0" u="none" strike="noStrike" cap="none">
              <a:solidFill>
                <a:srgbClr val="000000"/>
              </a:solidFill>
              <a:latin typeface="Titillium Web"/>
              <a:ea typeface="Titillium Web"/>
              <a:cs typeface="Titillium Web"/>
              <a:sym typeface="Titillium Web"/>
            </a:endParaRPr>
          </a:p>
        </p:txBody>
      </p:sp>
      <p:sp>
        <p:nvSpPr>
          <p:cNvPr id="546" name="Google Shape;546;g3cad2403cb2_0_83"/>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“Nunca acessei a lista de prestadores de serviços credenciados pelo meu plano de saúde” e “Não sei/não me lembro”.</a:t>
            </a:r>
            <a:endParaRPr sz="1400" b="0" i="0" u="none" strike="noStrike" cap="none">
              <a:solidFill>
                <a:srgbClr val="000000"/>
              </a:solidFill>
              <a:latin typeface="Arial"/>
              <a:ea typeface="Arial"/>
              <a:cs typeface="Arial"/>
              <a:sym typeface="Arial"/>
            </a:endParaRPr>
          </a:p>
        </p:txBody>
      </p:sp>
      <p:sp>
        <p:nvSpPr>
          <p:cNvPr id="547" name="Google Shape;547;g3cad2403cb2_0_83"/>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17</a:t>
            </a:r>
            <a:endParaRPr sz="1400" b="0" i="0" u="none" strike="noStrike" cap="none">
              <a:solidFill>
                <a:srgbClr val="000000"/>
              </a:solidFill>
              <a:latin typeface="Arial"/>
              <a:ea typeface="Arial"/>
              <a:cs typeface="Arial"/>
              <a:sym typeface="Arial"/>
            </a:endParaRPr>
          </a:p>
        </p:txBody>
      </p:sp>
      <p:sp>
        <p:nvSpPr>
          <p:cNvPr id="548" name="Google Shape;548;g3cad2403cb2_0_83"/>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549" name="Google Shape;549;g3cad2403cb2_0_83"/>
          <p:cNvSpPr txBox="1"/>
          <p:nvPr/>
        </p:nvSpPr>
        <p:spPr>
          <a:xfrm>
            <a:off x="218850" y="793948"/>
            <a:ext cx="3334200" cy="3510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5. Como o (a) Sr.(a) avalia a facilidade de acesso à lista de prestadores de serviços credenciados pelo seu plano de saúde(por exemplo: médicos, dentistas, psicólogos, fisioterapeutas, hospitais, laboratórios e outros) por meio físico ou digital (por exemplo: guia médico, livro, aplicativo de celular, site na internet)?</a:t>
            </a:r>
            <a:endParaRPr sz="600" b="0" i="0" u="none" strike="noStrike" cap="none">
              <a:solidFill>
                <a:srgbClr val="042C5C"/>
              </a:solidFill>
              <a:latin typeface="Titillium Web"/>
              <a:ea typeface="Titillium Web"/>
              <a:cs typeface="Titillium Web"/>
              <a:sym typeface="Titillium Web"/>
            </a:endParaRPr>
          </a:p>
        </p:txBody>
      </p:sp>
      <p:sp>
        <p:nvSpPr>
          <p:cNvPr id="550" name="Google Shape;550;g3cad2403cb2_0_83"/>
          <p:cNvSpPr txBox="1"/>
          <p:nvPr/>
        </p:nvSpPr>
        <p:spPr>
          <a:xfrm>
            <a:off x="222975" y="516893"/>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A – ATENÇÃO À SAÚDE</a:t>
            </a:r>
            <a:endParaRPr sz="1400" b="0" i="0" u="none" strike="noStrike" cap="none">
              <a:solidFill>
                <a:srgbClr val="000000"/>
              </a:solidFill>
              <a:latin typeface="Arial"/>
              <a:ea typeface="Arial"/>
              <a:cs typeface="Arial"/>
              <a:sym typeface="Arial"/>
            </a:endParaRPr>
          </a:p>
        </p:txBody>
      </p:sp>
      <p:pic>
        <p:nvPicPr>
          <p:cNvPr id="551" name="Google Shape;551;g3cad2403cb2_0_83" descr="como-o-a-sra-avalia-a-facilidade-de-acesso-à-lista-de-prestadores-de-serviços-cr.png"/>
          <p:cNvPicPr preferRelativeResize="0"/>
          <p:nvPr/>
        </p:nvPicPr>
        <p:blipFill rotWithShape="1">
          <a:blip r:embed="rId4">
            <a:alphaModFix/>
          </a:blip>
          <a:srcRect/>
          <a:stretch/>
        </p:blipFill>
        <p:spPr>
          <a:xfrm>
            <a:off x="222975" y="1687175"/>
            <a:ext cx="2358016" cy="1165510"/>
          </a:xfrm>
          <a:prstGeom prst="rect">
            <a:avLst/>
          </a:prstGeom>
          <a:noFill/>
          <a:ln>
            <a:noFill/>
          </a:ln>
        </p:spPr>
      </p:pic>
      <p:pic>
        <p:nvPicPr>
          <p:cNvPr id="552" name="Google Shape;552;g3cad2403cb2_0_83" descr="como-o-a-sra-avalia-a-facilidade-de-acesso-à-lista-de-prestadores-de-serviços-cr.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553" name="Google Shape;553;g3cad2403cb2_0_83" descr="como-o-a-sra-avalia-a-facilidade-de-acesso-à-lista-de-prestadores-de-serviços-cr.tabela.png"/>
          <p:cNvPicPr preferRelativeResize="0"/>
          <p:nvPr/>
        </p:nvPicPr>
        <p:blipFill rotWithShape="1">
          <a:blip r:embed="rId6">
            <a:alphaModFix/>
          </a:blip>
          <a:srcRect/>
          <a:stretch/>
        </p:blipFill>
        <p:spPr>
          <a:xfrm>
            <a:off x="559275" y="3353274"/>
            <a:ext cx="2653348" cy="1253025"/>
          </a:xfrm>
          <a:prstGeom prst="rect">
            <a:avLst/>
          </a:prstGeom>
          <a:noFill/>
          <a:ln>
            <a:noFill/>
          </a:ln>
        </p:spPr>
      </p:pic>
      <p:grpSp>
        <p:nvGrpSpPr>
          <p:cNvPr id="554" name="Google Shape;554;g3cad2403cb2_0_83"/>
          <p:cNvGrpSpPr/>
          <p:nvPr/>
        </p:nvGrpSpPr>
        <p:grpSpPr>
          <a:xfrm>
            <a:off x="378000" y="1545600"/>
            <a:ext cx="574800" cy="217675"/>
            <a:chOff x="378000" y="1545600"/>
            <a:chExt cx="574800" cy="217675"/>
          </a:xfrm>
        </p:grpSpPr>
        <p:sp>
          <p:nvSpPr>
            <p:cNvPr id="555" name="Google Shape;555;g3cad2403cb2_0_83"/>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56" name="Google Shape;556;g3cad2403cb2_0_83"/>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557" name="Google Shape;557;g3cad2403cb2_0_83"/>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65,3%</a:t>
              </a:r>
              <a:endParaRPr b="1"/>
            </a:p>
          </p:txBody>
        </p:sp>
      </p:grpSp>
      <p:grpSp>
        <p:nvGrpSpPr>
          <p:cNvPr id="558" name="Google Shape;558;g3cad2403cb2_0_83"/>
          <p:cNvGrpSpPr/>
          <p:nvPr/>
        </p:nvGrpSpPr>
        <p:grpSpPr>
          <a:xfrm>
            <a:off x="1255627" y="1545600"/>
            <a:ext cx="574800" cy="217675"/>
            <a:chOff x="378000" y="1545600"/>
            <a:chExt cx="574800" cy="217675"/>
          </a:xfrm>
        </p:grpSpPr>
        <p:sp>
          <p:nvSpPr>
            <p:cNvPr id="559" name="Google Shape;559;g3cad2403cb2_0_83"/>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60" name="Google Shape;560;g3cad2403cb2_0_83"/>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561" name="Google Shape;561;g3cad2403cb2_0_83"/>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16,7%</a:t>
              </a:r>
              <a:endParaRPr b="1"/>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cad2403cb2_0_10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571" name="Google Shape;571;g3cad2403cb2_0_10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572" name="Google Shape;572;g3cad2403cb2_0_10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573" name="Google Shape;573;g3cad2403cb2_0_10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574" name="Google Shape;574;g3cad2403cb2_0_10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575" name="Google Shape;575;g3cad2403cb2_0_108"/>
          <p:cNvGrpSpPr/>
          <p:nvPr/>
        </p:nvGrpSpPr>
        <p:grpSpPr>
          <a:xfrm>
            <a:off x="222975" y="2847775"/>
            <a:ext cx="3334249" cy="581216"/>
            <a:chOff x="0" y="-9525"/>
            <a:chExt cx="2389800" cy="494736"/>
          </a:xfrm>
        </p:grpSpPr>
        <p:sp>
          <p:nvSpPr>
            <p:cNvPr id="576" name="Google Shape;576;g3cad2403cb2_0_108"/>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3cad2403cb2_0_108"/>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78" name="Google Shape;578;g3cad2403cb2_0_108"/>
          <p:cNvSpPr txBox="1"/>
          <p:nvPr/>
        </p:nvSpPr>
        <p:spPr>
          <a:xfrm>
            <a:off x="307075" y="2943647"/>
            <a:ext cx="3165900" cy="3510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*8</a:t>
            </a:r>
            <a:r>
              <a:rPr lang="en-US" sz="600">
                <a:solidFill>
                  <a:srgbClr val="FFFFFF"/>
                </a:solidFill>
                <a:latin typeface="Titillium Web"/>
                <a:ea typeface="Titillium Web"/>
                <a:cs typeface="Titillium Web"/>
                <a:sym typeface="Titillium Web"/>
              </a:rPr>
              <a:t>3,7</a:t>
            </a:r>
            <a:r>
              <a:rPr lang="en-US" sz="600" i="0" u="none" strike="noStrike" cap="none">
                <a:solidFill>
                  <a:srgbClr val="FFFFFF"/>
                </a:solidFill>
                <a:latin typeface="Titillium Web"/>
                <a:ea typeface="Titillium Web"/>
                <a:cs typeface="Titillium Web"/>
                <a:sym typeface="Titillium Web"/>
              </a:rPr>
              <a:t>% dos beneficiários apresentaram percepção positiva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Altíssima) em relação ao acesso às informações por meio dos diferentes canais disponibilizados pelo plano. Nas análises dos perfis, </a:t>
            </a:r>
            <a:r>
              <a:rPr lang="en-US" sz="600">
                <a:solidFill>
                  <a:srgbClr val="FFFFFF"/>
                </a:solidFill>
                <a:latin typeface="Titillium Web"/>
                <a:ea typeface="Titillium Web"/>
                <a:cs typeface="Titillium Web"/>
                <a:sym typeface="Titillium Web"/>
              </a:rPr>
              <a:t>este nível de avaliação o</a:t>
            </a:r>
            <a:r>
              <a:rPr lang="en-US" sz="600" i="0" u="none" strike="noStrike" cap="none">
                <a:solidFill>
                  <a:srgbClr val="FFFFFF"/>
                </a:solidFill>
                <a:latin typeface="Titillium Web"/>
                <a:ea typeface="Titillium Web"/>
                <a:cs typeface="Titillium Web"/>
                <a:sym typeface="Titillium Web"/>
              </a:rPr>
              <a:t>correu em todos os </a:t>
            </a:r>
            <a:r>
              <a:rPr lang="en-US" sz="600">
                <a:solidFill>
                  <a:srgbClr val="FFFFFF"/>
                </a:solidFill>
                <a:latin typeface="Titillium Web"/>
                <a:ea typeface="Titillium Web"/>
                <a:cs typeface="Titillium Web"/>
                <a:sym typeface="Titillium Web"/>
              </a:rPr>
              <a:t>grupos</a:t>
            </a:r>
            <a:r>
              <a:rPr lang="en-US" sz="600" i="0" u="none" strike="noStrike" cap="none">
                <a:solidFill>
                  <a:srgbClr val="FFFFFF"/>
                </a:solidFill>
                <a:latin typeface="Titillium Web"/>
                <a:ea typeface="Titillium Web"/>
                <a:cs typeface="Titillium Web"/>
                <a:sym typeface="Titillium Web"/>
              </a:rPr>
              <a:t>.</a:t>
            </a:r>
            <a:endParaRPr sz="600" i="0" u="none" strike="noStrike" cap="none">
              <a:solidFill>
                <a:srgbClr val="000000"/>
              </a:solidFill>
              <a:latin typeface="Titillium Web"/>
              <a:ea typeface="Titillium Web"/>
              <a:cs typeface="Titillium Web"/>
              <a:sym typeface="Titillium Web"/>
            </a:endParaRPr>
          </a:p>
        </p:txBody>
      </p:sp>
      <p:sp>
        <p:nvSpPr>
          <p:cNvPr id="579" name="Google Shape;579;g3cad2403cb2_0_108"/>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acessei meu plano de saúde” e “Não sei/não me lembro”.</a:t>
            </a:r>
            <a:endParaRPr sz="1400" b="0" i="0" u="none" strike="noStrike" cap="none">
              <a:solidFill>
                <a:srgbClr val="000000"/>
              </a:solidFill>
              <a:latin typeface="Arial"/>
              <a:ea typeface="Arial"/>
              <a:cs typeface="Arial"/>
              <a:sym typeface="Arial"/>
            </a:endParaRPr>
          </a:p>
        </p:txBody>
      </p:sp>
      <p:sp>
        <p:nvSpPr>
          <p:cNvPr id="580" name="Google Shape;580;g3cad2403cb2_0_108"/>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18</a:t>
            </a:r>
            <a:endParaRPr sz="1400" b="0" i="0" u="none" strike="noStrike" cap="none">
              <a:solidFill>
                <a:srgbClr val="000000"/>
              </a:solidFill>
              <a:latin typeface="Arial"/>
              <a:ea typeface="Arial"/>
              <a:cs typeface="Arial"/>
              <a:sym typeface="Arial"/>
            </a:endParaRPr>
          </a:p>
        </p:txBody>
      </p:sp>
      <p:sp>
        <p:nvSpPr>
          <p:cNvPr id="581" name="Google Shape;581;g3cad2403cb2_0_10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582" name="Google Shape;582;g3cad2403cb2_0_108"/>
          <p:cNvSpPr txBox="1"/>
          <p:nvPr/>
        </p:nvSpPr>
        <p:spPr>
          <a:xfrm>
            <a:off x="218850" y="810371"/>
            <a:ext cx="3334200" cy="4803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6. Nos últimos 12 meses, quando o (a) Sr.(a) acessou seu plano de saúde (exemplos de acesso: SAC – serviço de apoio ao cliente, presencial, aplicativo de celular, sítio institucional da operadora na internet ou por meio eletrônico ) como o (a) Sr.(a)avalia seu atendimento, considerando o acesso às informações de que precisava?</a:t>
            </a:r>
            <a:endParaRPr sz="600" b="0" i="0" u="none" strike="noStrike" cap="none">
              <a:solidFill>
                <a:srgbClr val="042C5C"/>
              </a:solidFill>
              <a:latin typeface="Titillium Web"/>
              <a:ea typeface="Titillium Web"/>
              <a:cs typeface="Titillium Web"/>
              <a:sym typeface="Titillium Web"/>
            </a:endParaRPr>
          </a:p>
        </p:txBody>
      </p:sp>
      <p:sp>
        <p:nvSpPr>
          <p:cNvPr id="583" name="Google Shape;583;g3cad2403cb2_0_108"/>
          <p:cNvSpPr txBox="1"/>
          <p:nvPr/>
        </p:nvSpPr>
        <p:spPr>
          <a:xfrm>
            <a:off x="222975" y="550225"/>
            <a:ext cx="33342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B – CANAIS DE ATENDIMENTO DA OPERADORA</a:t>
            </a:r>
            <a:endParaRPr sz="1400" b="0" i="0" u="none" strike="noStrike" cap="none">
              <a:solidFill>
                <a:srgbClr val="000000"/>
              </a:solidFill>
              <a:latin typeface="Arial"/>
              <a:ea typeface="Arial"/>
              <a:cs typeface="Arial"/>
              <a:sym typeface="Arial"/>
            </a:endParaRPr>
          </a:p>
        </p:txBody>
      </p:sp>
      <p:pic>
        <p:nvPicPr>
          <p:cNvPr id="584" name="Google Shape;584;g3cad2403cb2_0_108" descr="nos-últimos-12-meses-quando-o-a-sra-acessou-seu-plano-de-saúde-exemplos-de-acess.png"/>
          <p:cNvPicPr preferRelativeResize="0"/>
          <p:nvPr/>
        </p:nvPicPr>
        <p:blipFill rotWithShape="1">
          <a:blip r:embed="rId4">
            <a:alphaModFix/>
          </a:blip>
          <a:srcRect/>
          <a:stretch/>
        </p:blipFill>
        <p:spPr>
          <a:xfrm>
            <a:off x="222975" y="1687175"/>
            <a:ext cx="2358016" cy="1166304"/>
          </a:xfrm>
          <a:prstGeom prst="rect">
            <a:avLst/>
          </a:prstGeom>
          <a:noFill/>
          <a:ln>
            <a:noFill/>
          </a:ln>
        </p:spPr>
      </p:pic>
      <p:pic>
        <p:nvPicPr>
          <p:cNvPr id="585" name="Google Shape;585;g3cad2403cb2_0_108" descr="nos-últimos-12-meses-quando-o-a-sra-acessou-seu-plano-de-saúde-exemplos-de-acess.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586" name="Google Shape;586;g3cad2403cb2_0_108" descr="nos-últimos-12-meses-quando-o-a-sra-acessou-seu-plano-de-saúde-exemplos-de-acess.tabela.png"/>
          <p:cNvPicPr preferRelativeResize="0"/>
          <p:nvPr/>
        </p:nvPicPr>
        <p:blipFill rotWithShape="1">
          <a:blip r:embed="rId6">
            <a:alphaModFix/>
          </a:blip>
          <a:srcRect/>
          <a:stretch/>
        </p:blipFill>
        <p:spPr>
          <a:xfrm>
            <a:off x="559263" y="3463191"/>
            <a:ext cx="2653372" cy="1273841"/>
          </a:xfrm>
          <a:prstGeom prst="rect">
            <a:avLst/>
          </a:prstGeom>
          <a:noFill/>
          <a:ln>
            <a:noFill/>
          </a:ln>
        </p:spPr>
      </p:pic>
      <p:grpSp>
        <p:nvGrpSpPr>
          <p:cNvPr id="587" name="Google Shape;587;g3cad2403cb2_0_108"/>
          <p:cNvGrpSpPr/>
          <p:nvPr/>
        </p:nvGrpSpPr>
        <p:grpSpPr>
          <a:xfrm>
            <a:off x="378000" y="1545600"/>
            <a:ext cx="574800" cy="217675"/>
            <a:chOff x="378000" y="1545600"/>
            <a:chExt cx="574800" cy="217675"/>
          </a:xfrm>
        </p:grpSpPr>
        <p:sp>
          <p:nvSpPr>
            <p:cNvPr id="588" name="Google Shape;588;g3cad2403cb2_0_10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89" name="Google Shape;589;g3cad2403cb2_0_10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590" name="Google Shape;590;g3cad2403cb2_0_10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83,7%</a:t>
              </a:r>
              <a:endParaRPr b="1"/>
            </a:p>
          </p:txBody>
        </p:sp>
      </p:grpSp>
      <p:grpSp>
        <p:nvGrpSpPr>
          <p:cNvPr id="591" name="Google Shape;591;g3cad2403cb2_0_108"/>
          <p:cNvGrpSpPr/>
          <p:nvPr/>
        </p:nvGrpSpPr>
        <p:grpSpPr>
          <a:xfrm>
            <a:off x="1244082" y="1545600"/>
            <a:ext cx="574800" cy="217675"/>
            <a:chOff x="378000" y="1545600"/>
            <a:chExt cx="574800" cy="217675"/>
          </a:xfrm>
        </p:grpSpPr>
        <p:sp>
          <p:nvSpPr>
            <p:cNvPr id="592" name="Google Shape;592;g3cad2403cb2_0_10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593" name="Google Shape;593;g3cad2403cb2_0_10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594" name="Google Shape;594;g3cad2403cb2_0_10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6,5%</a:t>
              </a:r>
              <a:endParaRPr b="1"/>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23B5E"/>
            </a:gs>
            <a:gs pos="100000">
              <a:srgbClr val="1B2F4A"/>
            </a:gs>
          </a:gsLst>
          <a:lin ang="5400000" scaled="0"/>
        </a:gradFill>
        <a:effectLst/>
      </p:bgPr>
    </p:bg>
    <p:spTree>
      <p:nvGrpSpPr>
        <p:cNvPr id="1" name="Shape 105"/>
        <p:cNvGrpSpPr/>
        <p:nvPr/>
      </p:nvGrpSpPr>
      <p:grpSpPr>
        <a:xfrm>
          <a:off x="0" y="0"/>
          <a:ext cx="0" cy="0"/>
          <a:chOff x="0" y="0"/>
          <a:chExt cx="0" cy="0"/>
        </a:xfrm>
      </p:grpSpPr>
      <p:sp>
        <p:nvSpPr>
          <p:cNvPr id="106" name="Google Shape;106;p2"/>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7999"/>
            </a:blip>
            <a:stretch>
              <a:fillRect l="-9594" t="-2049" r="-304828" b="-36612"/>
            </a:stretch>
          </a:blipFill>
          <a:ln>
            <a:noFill/>
          </a:ln>
        </p:spPr>
        <p:txBody>
          <a:bodyPr/>
          <a:lstStyle/>
          <a:p>
            <a:endParaRPr lang="pt-BR"/>
          </a:p>
        </p:txBody>
      </p:sp>
      <p:sp>
        <p:nvSpPr>
          <p:cNvPr id="107" name="Google Shape;107;p2"/>
          <p:cNvSpPr txBox="1"/>
          <p:nvPr/>
        </p:nvSpPr>
        <p:spPr>
          <a:xfrm>
            <a:off x="378000" y="1016725"/>
            <a:ext cx="3024300" cy="40221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650"/>
              <a:buFont typeface="Arial"/>
              <a:buNone/>
            </a:pPr>
            <a:r>
              <a:rPr lang="en-US" sz="650" b="0" i="0" u="none" strike="noStrike" cap="none">
                <a:solidFill>
                  <a:srgbClr val="FFFFFF"/>
                </a:solidFill>
                <a:latin typeface="Titillium Web"/>
                <a:ea typeface="Titillium Web"/>
                <a:cs typeface="Titillium Web"/>
                <a:sym typeface="Titillium Web"/>
              </a:rPr>
              <a:t>A pesquisa de satisfação de beneficiários aqui apresentada tem como objetivo central captar, de forma abrangente, precisa e estatisticamente representativa, a percepção dos beneficiários acerca da qualidade dos serviços prestados, da efetividade do atendimento, da clareza e transparência das informações disponibilizadas e da experiência global com o plano de saúde. Mais do que aferir níveis pontuais de satisfação, este estudo busca compreender os principais fatores que influenciam a jornada do usuário, identificar oportunidades estruturadas de aprimoramento e produzir informações qualificadas e acionáveis para a gestão das operadoras.</a:t>
            </a: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r>
              <a:rPr lang="en-US" sz="650" b="0" i="0" u="none" strike="noStrike" cap="none">
                <a:solidFill>
                  <a:srgbClr val="FFFFFF"/>
                </a:solidFill>
                <a:latin typeface="Titillium Web"/>
                <a:ea typeface="Titillium Web"/>
                <a:cs typeface="Titillium Web"/>
                <a:sym typeface="Titillium Web"/>
              </a:rPr>
              <a:t>Este relatório foi elaborado em estrita conformidade com as diretrizes e indicadores de desempenho estabelecidos pela Agência Nacional de Saúde Suplementar (ANS), em especial aqueles vinculados ao Índice de Desempenho da Saúde Suplementar (IDSS). O IDSS constitui um instrumento estratégico de avaliação comparativa entre operadoras, ao sintetizar dimensões fundamentais como qualidade assistencial, sustentabilidade econômico-financeira, conformidade regulatória e satisfação do beneficiário, promovendo maior transparência, governança e estímulo à melhoria contínua dos serviços ofertados no setor.</a:t>
            </a: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r>
              <a:rPr lang="en-US" sz="650" b="0" i="0" u="none" strike="noStrike" cap="none">
                <a:solidFill>
                  <a:srgbClr val="FFFFFF"/>
                </a:solidFill>
                <a:latin typeface="Titillium Web"/>
                <a:ea typeface="Titillium Web"/>
                <a:cs typeface="Titillium Web"/>
                <a:sym typeface="Titillium Web"/>
              </a:rPr>
              <a:t>A Colectta aporta a este trabalho sua expertise consolidada em pesquisas de satisfação e experiência do cliente, aliada a rigor metodológico, controle estatístico e processos robustos de coleta, verificação e análise de dados, assegurando a confiabilidade e a validade dos resultados apresentados.</a:t>
            </a: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r>
              <a:rPr lang="en-US" sz="650" b="0" i="0" u="none" strike="noStrike" cap="none">
                <a:solidFill>
                  <a:srgbClr val="FFFFFF"/>
                </a:solidFill>
                <a:latin typeface="Titillium Web"/>
                <a:ea typeface="Titillium Web"/>
                <a:cs typeface="Titillium Web"/>
                <a:sym typeface="Titillium Web"/>
              </a:rPr>
              <a:t>Este documento inaugura um conjunto estruturado de entregas analíticas que têm por finalidade não apenas mapear o nível atual de satisfação dos beneficiários, mas também estabelecer uma base consistente para o monitoramento longitudinal dos indicadores e o suporte a processos decisórios orientados por evidências ao longo de toda a cadeia de valor da saúde suplementar.</a:t>
            </a:r>
            <a:endParaRPr sz="650" b="0" i="0" u="none" strike="noStrike" cap="none">
              <a:solidFill>
                <a:srgbClr val="FFFFFF"/>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650"/>
              <a:buFont typeface="Arial"/>
              <a:buNone/>
            </a:pPr>
            <a:endParaRPr sz="650" b="0" i="0" u="none" strike="noStrike" cap="none">
              <a:solidFill>
                <a:srgbClr val="FFFFFF"/>
              </a:solidFill>
              <a:latin typeface="Titillium Web"/>
              <a:ea typeface="Titillium Web"/>
              <a:cs typeface="Titillium Web"/>
              <a:sym typeface="Titillium Web"/>
            </a:endParaRPr>
          </a:p>
        </p:txBody>
      </p:sp>
      <p:sp>
        <p:nvSpPr>
          <p:cNvPr id="108" name="Google Shape;108;p2"/>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4">
              <a:alphaModFix/>
            </a:blip>
            <a:stretch>
              <a:fillRect t="-3014" b="-3014"/>
            </a:stretch>
          </a:blipFill>
          <a:ln>
            <a:noFill/>
          </a:ln>
        </p:spPr>
        <p:txBody>
          <a:bodyPr/>
          <a:lstStyle/>
          <a:p>
            <a:endParaRPr lang="pt-BR"/>
          </a:p>
        </p:txBody>
      </p:sp>
      <p:sp>
        <p:nvSpPr>
          <p:cNvPr id="109" name="Google Shape;109;p2"/>
          <p:cNvSpPr txBox="1"/>
          <p:nvPr/>
        </p:nvSpPr>
        <p:spPr>
          <a:xfrm>
            <a:off x="0" y="460961"/>
            <a:ext cx="3780000" cy="39624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400"/>
              <a:buFont typeface="Arial"/>
              <a:buNone/>
            </a:pPr>
            <a:r>
              <a:rPr lang="en-US" sz="2400" b="1" i="0" u="none" strike="noStrike" cap="none">
                <a:solidFill>
                  <a:srgbClr val="FFFFFF"/>
                </a:solidFill>
                <a:latin typeface="Titillium Web"/>
                <a:ea typeface="Titillium Web"/>
                <a:cs typeface="Titillium Web"/>
                <a:sym typeface="Titillium Web"/>
              </a:rPr>
              <a:t>INTRODUÇÃO</a:t>
            </a:r>
            <a:endParaRPr sz="1400" b="0" i="0" u="none" strike="noStrike" cap="none">
              <a:solidFill>
                <a:srgbClr val="000000"/>
              </a:solidFill>
              <a:latin typeface="Arial"/>
              <a:ea typeface="Arial"/>
              <a:cs typeface="Arial"/>
              <a:sym typeface="Arial"/>
            </a:endParaRPr>
          </a:p>
        </p:txBody>
      </p:sp>
      <p:sp>
        <p:nvSpPr>
          <p:cNvPr id="110" name="Google Shape;110;p2"/>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3144425" y="4970582"/>
            <a:ext cx="257575"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FFFFFF"/>
                </a:solidFill>
                <a:latin typeface="Titillium Web Light"/>
                <a:ea typeface="Titillium Web Light"/>
                <a:cs typeface="Titillium Web Light"/>
                <a:sym typeface="Titillium Web Light"/>
              </a:rPr>
              <a:t>Página 1</a:t>
            </a:r>
            <a:endParaRPr sz="1400" b="0" i="0" u="none" strike="noStrike" cap="none">
              <a:solidFill>
                <a:srgbClr val="000000"/>
              </a:solidFill>
              <a:latin typeface="Arial"/>
              <a:ea typeface="Arial"/>
              <a:cs typeface="Arial"/>
              <a:sym typeface="Arial"/>
            </a:endParaRPr>
          </a:p>
        </p:txBody>
      </p:sp>
      <p:cxnSp>
        <p:nvCxnSpPr>
          <p:cNvPr id="112" name="Google Shape;112;p2"/>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cxnSp>
        <p:nvCxnSpPr>
          <p:cNvPr id="113" name="Google Shape;113;p2"/>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3cad2403cb2_0_133"/>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604" name="Google Shape;604;g3cad2403cb2_0_133"/>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605" name="Google Shape;605;g3cad2403cb2_0_133"/>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606" name="Google Shape;606;g3cad2403cb2_0_133"/>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607" name="Google Shape;607;g3cad2403cb2_0_133"/>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608" name="Google Shape;608;g3cad2403cb2_0_133"/>
          <p:cNvGrpSpPr/>
          <p:nvPr/>
        </p:nvGrpSpPr>
        <p:grpSpPr>
          <a:xfrm>
            <a:off x="222975" y="2847775"/>
            <a:ext cx="3334249" cy="351015"/>
            <a:chOff x="0" y="-9525"/>
            <a:chExt cx="2389800" cy="494736"/>
          </a:xfrm>
        </p:grpSpPr>
        <p:sp>
          <p:nvSpPr>
            <p:cNvPr id="609" name="Google Shape;609;g3cad2403cb2_0_133"/>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3cad2403cb2_0_133"/>
            <p:cNvSpPr txBox="1"/>
            <p:nvPr/>
          </p:nvSpPr>
          <p:spPr>
            <a:xfrm>
              <a:off x="0" y="-9525"/>
              <a:ext cx="2389800" cy="3096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1" name="Google Shape;611;g3cad2403cb2_0_133"/>
          <p:cNvSpPr txBox="1"/>
          <p:nvPr/>
        </p:nvSpPr>
        <p:spPr>
          <a:xfrm>
            <a:off x="307075" y="2943647"/>
            <a:ext cx="3165900" cy="924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*67,</a:t>
            </a:r>
            <a:r>
              <a:rPr lang="en-US" sz="600">
                <a:solidFill>
                  <a:srgbClr val="FFFFFF"/>
                </a:solidFill>
                <a:latin typeface="Titillium Web"/>
                <a:ea typeface="Titillium Web"/>
                <a:cs typeface="Titillium Web"/>
                <a:sym typeface="Titillium Web"/>
              </a:rPr>
              <a:t>8</a:t>
            </a:r>
            <a:r>
              <a:rPr lang="en-US" sz="600" i="0" u="none" strike="noStrike" cap="none">
                <a:solidFill>
                  <a:srgbClr val="FFFFFF"/>
                </a:solidFill>
                <a:latin typeface="Titillium Web"/>
                <a:ea typeface="Titillium Web"/>
                <a:cs typeface="Titillium Web"/>
                <a:sym typeface="Titillium Web"/>
              </a:rPr>
              <a:t>% dos beneficiários afirmam que reclamaram e tiveram a demanda resolvida</a:t>
            </a:r>
            <a:r>
              <a:rPr lang="en-US" sz="600">
                <a:solidFill>
                  <a:srgbClr val="FFFFFF"/>
                </a:solidFill>
                <a:latin typeface="Titillium Web"/>
                <a:ea typeface="Titillium Web"/>
                <a:cs typeface="Titillium Web"/>
                <a:sym typeface="Titillium Web"/>
              </a:rPr>
              <a:t>.</a:t>
            </a:r>
            <a:endParaRPr sz="600" i="0" u="none" strike="noStrike" cap="none">
              <a:solidFill>
                <a:srgbClr val="000000"/>
              </a:solidFill>
              <a:latin typeface="Titillium Web"/>
              <a:ea typeface="Titillium Web"/>
              <a:cs typeface="Titillium Web"/>
              <a:sym typeface="Titillium Web"/>
            </a:endParaRPr>
          </a:p>
        </p:txBody>
      </p:sp>
      <p:sp>
        <p:nvSpPr>
          <p:cNvPr id="612" name="Google Shape;612;g3cad2403cb2_0_133"/>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reclamei do meu plano de saúde” e “Não sei/não me lembro”.</a:t>
            </a:r>
            <a:endParaRPr sz="1400" b="0" i="0" u="none" strike="noStrike" cap="none">
              <a:solidFill>
                <a:srgbClr val="000000"/>
              </a:solidFill>
              <a:latin typeface="Arial"/>
              <a:ea typeface="Arial"/>
              <a:cs typeface="Arial"/>
              <a:sym typeface="Arial"/>
            </a:endParaRPr>
          </a:p>
        </p:txBody>
      </p:sp>
      <p:sp>
        <p:nvSpPr>
          <p:cNvPr id="613" name="Google Shape;613;g3cad2403cb2_0_133"/>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19</a:t>
            </a:r>
            <a:endParaRPr sz="1400" b="0" i="0" u="none" strike="noStrike" cap="none">
              <a:solidFill>
                <a:srgbClr val="000000"/>
              </a:solidFill>
              <a:latin typeface="Arial"/>
              <a:ea typeface="Arial"/>
              <a:cs typeface="Arial"/>
              <a:sym typeface="Arial"/>
            </a:endParaRPr>
          </a:p>
        </p:txBody>
      </p:sp>
      <p:sp>
        <p:nvSpPr>
          <p:cNvPr id="614" name="Google Shape;614;g3cad2403cb2_0_133"/>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615" name="Google Shape;615;g3cad2403cb2_0_133"/>
          <p:cNvSpPr txBox="1"/>
          <p:nvPr/>
        </p:nvSpPr>
        <p:spPr>
          <a:xfrm>
            <a:off x="218850" y="821972"/>
            <a:ext cx="3334200" cy="3510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7. Nos últimos 12 meses, quando o (a) Sr.(a) fez uma reclamação para o seu plano de saúde (nos canais de atendimento fornecidos pela operadora como por exemplo SAC, Fale Conosco, Ouvidoria, Atendimento Presencial) o (a) Sr.(a) teve sua demanda resolvida?</a:t>
            </a:r>
            <a:endParaRPr sz="600" b="0" i="0" u="none" strike="noStrike" cap="none">
              <a:solidFill>
                <a:srgbClr val="042C5C"/>
              </a:solidFill>
              <a:latin typeface="Titillium Web"/>
              <a:ea typeface="Titillium Web"/>
              <a:cs typeface="Titillium Web"/>
              <a:sym typeface="Titillium Web"/>
            </a:endParaRPr>
          </a:p>
        </p:txBody>
      </p:sp>
      <p:sp>
        <p:nvSpPr>
          <p:cNvPr id="616" name="Google Shape;616;g3cad2403cb2_0_133"/>
          <p:cNvSpPr txBox="1"/>
          <p:nvPr/>
        </p:nvSpPr>
        <p:spPr>
          <a:xfrm>
            <a:off x="222975" y="555000"/>
            <a:ext cx="33342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B – CANAIS DE ATENDIMENTO DA OPERADORA</a:t>
            </a:r>
            <a:endParaRPr sz="1400" b="0" i="0" u="none" strike="noStrike" cap="none">
              <a:solidFill>
                <a:srgbClr val="000000"/>
              </a:solidFill>
              <a:latin typeface="Arial"/>
              <a:ea typeface="Arial"/>
              <a:cs typeface="Arial"/>
              <a:sym typeface="Arial"/>
            </a:endParaRPr>
          </a:p>
        </p:txBody>
      </p:sp>
      <p:pic>
        <p:nvPicPr>
          <p:cNvPr id="617" name="Google Shape;617;g3cad2403cb2_0_133" descr="nos-últimos-12-meses-quando-o-a-sra-fez-uma-reclamação-para-o-seu-plano-de-saúde.png"/>
          <p:cNvPicPr preferRelativeResize="0"/>
          <p:nvPr/>
        </p:nvPicPr>
        <p:blipFill rotWithShape="1">
          <a:blip r:embed="rId4">
            <a:alphaModFix/>
          </a:blip>
          <a:srcRect/>
          <a:stretch/>
        </p:blipFill>
        <p:spPr>
          <a:xfrm>
            <a:off x="222975" y="1687175"/>
            <a:ext cx="2358016" cy="1166304"/>
          </a:xfrm>
          <a:prstGeom prst="rect">
            <a:avLst/>
          </a:prstGeom>
          <a:noFill/>
          <a:ln>
            <a:noFill/>
          </a:ln>
        </p:spPr>
      </p:pic>
      <p:pic>
        <p:nvPicPr>
          <p:cNvPr id="618" name="Google Shape;618;g3cad2403cb2_0_133" descr="nos-últimos-12-meses-quando-o-a-sra-fez-uma-reclamação-para-o-seu-plano-de-saúde.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619" name="Google Shape;619;g3cad2403cb2_0_133" descr="nos-últimos-12-meses-quando-o-a-sra-fez-uma-reclamação-para-o-seu-plano-de-saúde.tabela.png"/>
          <p:cNvPicPr preferRelativeResize="0"/>
          <p:nvPr/>
        </p:nvPicPr>
        <p:blipFill rotWithShape="1">
          <a:blip r:embed="rId6">
            <a:alphaModFix/>
          </a:blip>
          <a:srcRect/>
          <a:stretch/>
        </p:blipFill>
        <p:spPr>
          <a:xfrm>
            <a:off x="559263" y="3612003"/>
            <a:ext cx="2653373" cy="1025748"/>
          </a:xfrm>
          <a:prstGeom prst="rect">
            <a:avLst/>
          </a:prstGeom>
          <a:noFill/>
          <a:ln>
            <a:noFill/>
          </a:ln>
        </p:spPr>
      </p:pic>
      <p:grpSp>
        <p:nvGrpSpPr>
          <p:cNvPr id="620" name="Google Shape;620;g3cad2403cb2_0_133"/>
          <p:cNvGrpSpPr/>
          <p:nvPr/>
        </p:nvGrpSpPr>
        <p:grpSpPr>
          <a:xfrm>
            <a:off x="377999" y="1602065"/>
            <a:ext cx="524250" cy="163900"/>
            <a:chOff x="378000" y="1545600"/>
            <a:chExt cx="750000" cy="221039"/>
          </a:xfrm>
        </p:grpSpPr>
        <p:sp>
          <p:nvSpPr>
            <p:cNvPr id="621" name="Google Shape;621;g3cad2403cb2_0_133"/>
            <p:cNvSpPr/>
            <p:nvPr/>
          </p:nvSpPr>
          <p:spPr>
            <a:xfrm>
              <a:off x="378000" y="1602175"/>
              <a:ext cx="750000" cy="161100"/>
            </a:xfrm>
            <a:prstGeom prst="roundRect">
              <a:avLst>
                <a:gd name="adj" fmla="val 16667"/>
              </a:avLst>
            </a:prstGeom>
            <a:solidFill>
              <a:srgbClr val="F2F2F2"/>
            </a:solidFill>
            <a:ln w="7050" cap="flat" cmpd="sng">
              <a:solidFill>
                <a:srgbClr val="F2F2F2"/>
              </a:solidFill>
              <a:prstDash val="solid"/>
              <a:round/>
              <a:headEnd type="none" w="sm" len="sm"/>
              <a:tailEnd type="none" w="sm" len="sm"/>
            </a:ln>
          </p:spPr>
          <p:txBody>
            <a:bodyPr spcFirstLastPara="1" wrap="square" lIns="67800" tIns="67800" rIns="67800" bIns="67800" anchor="ctr" anchorCtr="0">
              <a:noAutofit/>
            </a:bodyPr>
            <a:lstStyle/>
            <a:p>
              <a:pPr marL="0" marR="0" lvl="0" indent="0" algn="l" rtl="0">
                <a:lnSpc>
                  <a:spcPct val="100000"/>
                </a:lnSpc>
                <a:spcBef>
                  <a:spcPts val="0"/>
                </a:spcBef>
                <a:spcAft>
                  <a:spcPts val="0"/>
                </a:spcAft>
                <a:buNone/>
              </a:pPr>
              <a:endParaRPr sz="600" b="1" i="0" u="none" strike="noStrike" cap="none">
                <a:solidFill>
                  <a:srgbClr val="000000"/>
                </a:solidFill>
              </a:endParaRPr>
            </a:p>
          </p:txBody>
        </p:sp>
        <p:sp>
          <p:nvSpPr>
            <p:cNvPr id="622" name="Google Shape;622;g3cad2403cb2_0_133"/>
            <p:cNvSpPr txBox="1"/>
            <p:nvPr/>
          </p:nvSpPr>
          <p:spPr>
            <a:xfrm>
              <a:off x="528000" y="1545600"/>
              <a:ext cx="450000" cy="1245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Positivo</a:t>
              </a:r>
              <a:endParaRPr sz="600" b="1"/>
            </a:p>
          </p:txBody>
        </p:sp>
        <p:sp>
          <p:nvSpPr>
            <p:cNvPr id="623" name="Google Shape;623;g3cad2403cb2_0_133"/>
            <p:cNvSpPr txBox="1"/>
            <p:nvPr/>
          </p:nvSpPr>
          <p:spPr>
            <a:xfrm>
              <a:off x="528000" y="1642139"/>
              <a:ext cx="450000" cy="1245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67,8%</a:t>
              </a:r>
              <a:endParaRPr sz="600" b="1"/>
            </a:p>
          </p:txBody>
        </p:sp>
      </p:grpSp>
      <p:grpSp>
        <p:nvGrpSpPr>
          <p:cNvPr id="624" name="Google Shape;624;g3cad2403cb2_0_133"/>
          <p:cNvGrpSpPr/>
          <p:nvPr/>
        </p:nvGrpSpPr>
        <p:grpSpPr>
          <a:xfrm>
            <a:off x="877049" y="1602065"/>
            <a:ext cx="524250" cy="163900"/>
            <a:chOff x="378000" y="1545600"/>
            <a:chExt cx="750000" cy="221039"/>
          </a:xfrm>
        </p:grpSpPr>
        <p:sp>
          <p:nvSpPr>
            <p:cNvPr id="625" name="Google Shape;625;g3cad2403cb2_0_133"/>
            <p:cNvSpPr/>
            <p:nvPr/>
          </p:nvSpPr>
          <p:spPr>
            <a:xfrm>
              <a:off x="378000" y="1602175"/>
              <a:ext cx="750000" cy="161100"/>
            </a:xfrm>
            <a:prstGeom prst="roundRect">
              <a:avLst>
                <a:gd name="adj" fmla="val 16667"/>
              </a:avLst>
            </a:prstGeom>
            <a:solidFill>
              <a:srgbClr val="F2F2F2"/>
            </a:solidFill>
            <a:ln w="7050" cap="flat" cmpd="sng">
              <a:solidFill>
                <a:srgbClr val="F2F2F2"/>
              </a:solidFill>
              <a:prstDash val="solid"/>
              <a:round/>
              <a:headEnd type="none" w="sm" len="sm"/>
              <a:tailEnd type="none" w="sm" len="sm"/>
            </a:ln>
          </p:spPr>
          <p:txBody>
            <a:bodyPr spcFirstLastPara="1" wrap="square" lIns="67800" tIns="67800" rIns="67800" bIns="67800" anchor="ctr" anchorCtr="0">
              <a:noAutofit/>
            </a:bodyPr>
            <a:lstStyle/>
            <a:p>
              <a:pPr marL="0" marR="0" lvl="0" indent="0" algn="l" rtl="0">
                <a:lnSpc>
                  <a:spcPct val="100000"/>
                </a:lnSpc>
                <a:spcBef>
                  <a:spcPts val="0"/>
                </a:spcBef>
                <a:spcAft>
                  <a:spcPts val="0"/>
                </a:spcAft>
                <a:buNone/>
              </a:pPr>
              <a:endParaRPr sz="600" b="1" i="0" u="none" strike="noStrike" cap="none">
                <a:solidFill>
                  <a:srgbClr val="000000"/>
                </a:solidFill>
              </a:endParaRPr>
            </a:p>
          </p:txBody>
        </p:sp>
        <p:sp>
          <p:nvSpPr>
            <p:cNvPr id="626" name="Google Shape;626;g3cad2403cb2_0_133"/>
            <p:cNvSpPr txBox="1"/>
            <p:nvPr/>
          </p:nvSpPr>
          <p:spPr>
            <a:xfrm>
              <a:off x="528000" y="1545600"/>
              <a:ext cx="450000" cy="1245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Negativo</a:t>
              </a:r>
              <a:endParaRPr sz="600" b="1"/>
            </a:p>
          </p:txBody>
        </p:sp>
        <p:sp>
          <p:nvSpPr>
            <p:cNvPr id="627" name="Google Shape;627;g3cad2403cb2_0_133"/>
            <p:cNvSpPr txBox="1"/>
            <p:nvPr/>
          </p:nvSpPr>
          <p:spPr>
            <a:xfrm>
              <a:off x="528000" y="1642139"/>
              <a:ext cx="450000" cy="1245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32,2%</a:t>
              </a:r>
              <a:endParaRPr sz="600" b="1"/>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3cad2403cb2_0_15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637" name="Google Shape;637;g3cad2403cb2_0_15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
        <p:nvSpPr>
          <p:cNvPr id="638" name="Google Shape;638;g3cad2403cb2_0_15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cxnSp>
        <p:nvCxnSpPr>
          <p:cNvPr id="639" name="Google Shape;639;g3cad2403cb2_0_15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640" name="Google Shape;640;g3cad2403cb2_0_15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641" name="Google Shape;641;g3cad2403cb2_0_158"/>
          <p:cNvGrpSpPr/>
          <p:nvPr/>
        </p:nvGrpSpPr>
        <p:grpSpPr>
          <a:xfrm>
            <a:off x="222975" y="2847775"/>
            <a:ext cx="3334249" cy="633757"/>
            <a:chOff x="0" y="-9525"/>
            <a:chExt cx="2389800" cy="494736"/>
          </a:xfrm>
        </p:grpSpPr>
        <p:sp>
          <p:nvSpPr>
            <p:cNvPr id="642" name="Google Shape;642;g3cad2403cb2_0_158"/>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g3cad2403cb2_0_158"/>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4" name="Google Shape;644;g3cad2403cb2_0_158"/>
          <p:cNvSpPr txBox="1"/>
          <p:nvPr/>
        </p:nvSpPr>
        <p:spPr>
          <a:xfrm>
            <a:off x="307075" y="2943647"/>
            <a:ext cx="3165900" cy="4803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69,8</a:t>
            </a:r>
            <a:r>
              <a:rPr lang="en-US" sz="600" i="0" u="none" strike="noStrike" cap="none">
                <a:solidFill>
                  <a:srgbClr val="FFFFFF"/>
                </a:solidFill>
                <a:latin typeface="Titillium Web"/>
                <a:ea typeface="Titillium Web"/>
                <a:cs typeface="Titillium Web"/>
                <a:sym typeface="Titillium Web"/>
              </a:rPr>
              <a:t>% dos beneficiários apresentaram percepção positiva (</a:t>
            </a:r>
            <a:r>
              <a:rPr lang="en-US" sz="600">
                <a:solidFill>
                  <a:schemeClr val="lt1"/>
                </a:solidFill>
                <a:latin typeface="Titillium Web"/>
                <a:ea typeface="Titillium Web"/>
                <a:cs typeface="Titillium Web"/>
                <a:sym typeface="Titillium Web"/>
              </a:rPr>
              <a:t>classificação </a:t>
            </a:r>
            <a:r>
              <a:rPr lang="en-US" sz="600">
                <a:solidFill>
                  <a:srgbClr val="FFFFFF"/>
                </a:solidFill>
                <a:latin typeface="Titillium Web"/>
                <a:ea typeface="Titillium Web"/>
                <a:cs typeface="Titillium Web"/>
                <a:sym typeface="Titillium Web"/>
              </a:rPr>
              <a:t>Média</a:t>
            </a:r>
            <a:r>
              <a:rPr lang="en-US" sz="600" i="0" u="none" strike="noStrike" cap="none">
                <a:solidFill>
                  <a:srgbClr val="FFFFFF"/>
                </a:solidFill>
                <a:latin typeface="Titillium Web"/>
                <a:ea typeface="Titillium Web"/>
                <a:cs typeface="Titillium Web"/>
                <a:sym typeface="Titillium Web"/>
              </a:rPr>
              <a:t>) quanto à facilidade de preenchimento e envio dos documentos ou formulários exigidos pelo plano de saúde. Entre os beneficiários que preencheram documentos, a incidência de dificuldades foi de </a:t>
            </a:r>
            <a:r>
              <a:rPr lang="en-US" sz="600">
                <a:solidFill>
                  <a:srgbClr val="FFFFFF"/>
                </a:solidFill>
                <a:latin typeface="Titillium Web"/>
                <a:ea typeface="Titillium Web"/>
                <a:cs typeface="Titillium Web"/>
                <a:sym typeface="Titillium Web"/>
              </a:rPr>
              <a:t>9</a:t>
            </a:r>
            <a:r>
              <a:rPr lang="en-US" sz="600" i="0" u="none" strike="noStrike" cap="none">
                <a:solidFill>
                  <a:srgbClr val="FFFFFF"/>
                </a:solidFill>
                <a:latin typeface="Titillium Web"/>
                <a:ea typeface="Titillium Web"/>
                <a:cs typeface="Titillium Web"/>
                <a:sym typeface="Titillium Web"/>
              </a:rPr>
              <a:t>,4 % (</a:t>
            </a:r>
            <a:r>
              <a:rPr lang="en-US" sz="600">
                <a:solidFill>
                  <a:srgbClr val="FFFFFF"/>
                </a:solidFill>
                <a:latin typeface="Titillium Web"/>
                <a:ea typeface="Titillium Web"/>
                <a:cs typeface="Titillium Web"/>
                <a:sym typeface="Titillium Web"/>
              </a:rPr>
              <a:t>nível </a:t>
            </a:r>
            <a:r>
              <a:rPr lang="en-US" sz="600" i="0" u="none" strike="noStrike" cap="none">
                <a:solidFill>
                  <a:srgbClr val="FFFFFF"/>
                </a:solidFill>
                <a:latin typeface="Titillium Web"/>
                <a:ea typeface="Titillium Web"/>
                <a:cs typeface="Titillium Web"/>
                <a:sym typeface="Titillium Web"/>
              </a:rPr>
              <a:t>Baixíssim</a:t>
            </a:r>
            <a:r>
              <a:rPr lang="en-US" sz="600">
                <a:solidFill>
                  <a:srgbClr val="FFFFFF"/>
                </a:solidFill>
                <a:latin typeface="Titillium Web"/>
                <a:ea typeface="Titillium Web"/>
                <a:cs typeface="Titillium Web"/>
                <a:sym typeface="Titillium Web"/>
              </a:rPr>
              <a:t>o</a:t>
            </a:r>
            <a:r>
              <a:rPr lang="en-US" sz="600" i="0" u="none" strike="noStrike" cap="none">
                <a:solidFill>
                  <a:srgbClr val="FFFFFF"/>
                </a:solidFill>
                <a:latin typeface="Titillium Web"/>
                <a:ea typeface="Titillium Web"/>
                <a:cs typeface="Titillium Web"/>
                <a:sym typeface="Titillium Web"/>
              </a:rPr>
              <a:t>).</a:t>
            </a:r>
            <a:endParaRPr sz="600" i="0" u="none" strike="noStrike" cap="none">
              <a:solidFill>
                <a:srgbClr val="000000"/>
              </a:solidFill>
              <a:latin typeface="Titillium Web"/>
              <a:ea typeface="Titillium Web"/>
              <a:cs typeface="Titillium Web"/>
              <a:sym typeface="Titillium Web"/>
            </a:endParaRPr>
          </a:p>
        </p:txBody>
      </p:sp>
      <p:sp>
        <p:nvSpPr>
          <p:cNvPr id="645" name="Google Shape;645;g3cad2403cb2_0_158"/>
          <p:cNvSpPr txBox="1"/>
          <p:nvPr/>
        </p:nvSpPr>
        <p:spPr>
          <a:xfrm>
            <a:off x="378000" y="4771237"/>
            <a:ext cx="3024000" cy="1476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“Nunca preenchi documentos ou formulários exigidos pelo meu plano  de saúde” e “Não sei/não me lembro”.</a:t>
            </a:r>
            <a:endParaRPr sz="1400" b="0" i="0" u="none" strike="noStrike" cap="none">
              <a:solidFill>
                <a:srgbClr val="000000"/>
              </a:solidFill>
              <a:latin typeface="Arial"/>
              <a:ea typeface="Arial"/>
              <a:cs typeface="Arial"/>
              <a:sym typeface="Arial"/>
            </a:endParaRPr>
          </a:p>
        </p:txBody>
      </p:sp>
      <p:sp>
        <p:nvSpPr>
          <p:cNvPr id="646" name="Google Shape;646;g3cad2403cb2_0_158"/>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20</a:t>
            </a:r>
            <a:endParaRPr sz="1400" b="0" i="0" u="none" strike="noStrike" cap="none">
              <a:solidFill>
                <a:srgbClr val="000000"/>
              </a:solidFill>
              <a:latin typeface="Arial"/>
              <a:ea typeface="Arial"/>
              <a:cs typeface="Arial"/>
              <a:sym typeface="Arial"/>
            </a:endParaRPr>
          </a:p>
        </p:txBody>
      </p:sp>
      <p:sp>
        <p:nvSpPr>
          <p:cNvPr id="647" name="Google Shape;647;g3cad2403cb2_0_15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648" name="Google Shape;648;g3cad2403cb2_0_158"/>
          <p:cNvSpPr txBox="1"/>
          <p:nvPr/>
        </p:nvSpPr>
        <p:spPr>
          <a:xfrm>
            <a:off x="218850" y="892370"/>
            <a:ext cx="3334200" cy="3510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8. Como o (a) Sr.(a) avalia os documentos ou formulários exigidos pelo seu plano de saúde (por exemplo: formulário de adesão/alteração do plano, pedido de reembolso, inclusão de dependentes) quanto ao quesito facilidade no preenchimento e envio?</a:t>
            </a:r>
            <a:endParaRPr sz="600" b="0" i="0" u="none" strike="noStrike" cap="none">
              <a:solidFill>
                <a:srgbClr val="042C5C"/>
              </a:solidFill>
              <a:latin typeface="Titillium Web"/>
              <a:ea typeface="Titillium Web"/>
              <a:cs typeface="Titillium Web"/>
              <a:sym typeface="Titillium Web"/>
            </a:endParaRPr>
          </a:p>
        </p:txBody>
      </p:sp>
      <p:sp>
        <p:nvSpPr>
          <p:cNvPr id="649" name="Google Shape;649;g3cad2403cb2_0_158"/>
          <p:cNvSpPr txBox="1"/>
          <p:nvPr/>
        </p:nvSpPr>
        <p:spPr>
          <a:xfrm>
            <a:off x="222975" y="605800"/>
            <a:ext cx="33342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B – CANAIS DE ATENDIMENTO DA OPERADORA</a:t>
            </a:r>
            <a:endParaRPr sz="1400" b="0" i="0" u="none" strike="noStrike" cap="none">
              <a:solidFill>
                <a:srgbClr val="000000"/>
              </a:solidFill>
              <a:latin typeface="Arial"/>
              <a:ea typeface="Arial"/>
              <a:cs typeface="Arial"/>
              <a:sym typeface="Arial"/>
            </a:endParaRPr>
          </a:p>
        </p:txBody>
      </p:sp>
      <p:pic>
        <p:nvPicPr>
          <p:cNvPr id="650" name="Google Shape;650;g3cad2403cb2_0_158" descr="como-o-a-sra-avalia-os-documentos-ou-formulários-exigidos-pelo-seu-plano-de-saúd.png"/>
          <p:cNvPicPr preferRelativeResize="0"/>
          <p:nvPr/>
        </p:nvPicPr>
        <p:blipFill rotWithShape="1">
          <a:blip r:embed="rId4">
            <a:alphaModFix/>
          </a:blip>
          <a:srcRect/>
          <a:stretch/>
        </p:blipFill>
        <p:spPr>
          <a:xfrm>
            <a:off x="222975" y="1687175"/>
            <a:ext cx="2358016" cy="1165510"/>
          </a:xfrm>
          <a:prstGeom prst="rect">
            <a:avLst/>
          </a:prstGeom>
          <a:noFill/>
          <a:ln>
            <a:noFill/>
          </a:ln>
        </p:spPr>
      </p:pic>
      <p:pic>
        <p:nvPicPr>
          <p:cNvPr id="651" name="Google Shape;651;g3cad2403cb2_0_158" descr="como-o-a-sra-avalia-os-documentos-ou-formulários-exigidos-pelo-seu-plano-de-saúd.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652" name="Google Shape;652;g3cad2403cb2_0_158" descr="como-o-a-sra-avalia-os-documentos-ou-formulários-exigidos-pelo-seu-plano-de-saúd.tabela.png"/>
          <p:cNvPicPr preferRelativeResize="0"/>
          <p:nvPr/>
        </p:nvPicPr>
        <p:blipFill rotWithShape="1">
          <a:blip r:embed="rId6">
            <a:alphaModFix/>
          </a:blip>
          <a:srcRect/>
          <a:stretch/>
        </p:blipFill>
        <p:spPr>
          <a:xfrm>
            <a:off x="559275" y="3476218"/>
            <a:ext cx="2653348" cy="1165500"/>
          </a:xfrm>
          <a:prstGeom prst="rect">
            <a:avLst/>
          </a:prstGeom>
          <a:noFill/>
          <a:ln>
            <a:noFill/>
          </a:ln>
        </p:spPr>
      </p:pic>
      <p:grpSp>
        <p:nvGrpSpPr>
          <p:cNvPr id="653" name="Google Shape;653;g3cad2403cb2_0_158"/>
          <p:cNvGrpSpPr/>
          <p:nvPr/>
        </p:nvGrpSpPr>
        <p:grpSpPr>
          <a:xfrm>
            <a:off x="378000" y="1545600"/>
            <a:ext cx="574800" cy="217675"/>
            <a:chOff x="378000" y="1545600"/>
            <a:chExt cx="574800" cy="217675"/>
          </a:xfrm>
        </p:grpSpPr>
        <p:sp>
          <p:nvSpPr>
            <p:cNvPr id="654" name="Google Shape;654;g3cad2403cb2_0_15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655" name="Google Shape;655;g3cad2403cb2_0_15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656" name="Google Shape;656;g3cad2403cb2_0_15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69,8%</a:t>
              </a:r>
              <a:endParaRPr b="1"/>
            </a:p>
          </p:txBody>
        </p:sp>
      </p:grpSp>
      <p:grpSp>
        <p:nvGrpSpPr>
          <p:cNvPr id="657" name="Google Shape;657;g3cad2403cb2_0_158"/>
          <p:cNvGrpSpPr/>
          <p:nvPr/>
        </p:nvGrpSpPr>
        <p:grpSpPr>
          <a:xfrm>
            <a:off x="1249855" y="1545600"/>
            <a:ext cx="574800" cy="217675"/>
            <a:chOff x="378000" y="1545600"/>
            <a:chExt cx="574800" cy="217675"/>
          </a:xfrm>
        </p:grpSpPr>
        <p:sp>
          <p:nvSpPr>
            <p:cNvPr id="658" name="Google Shape;658;g3cad2403cb2_0_15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659" name="Google Shape;659;g3cad2403cb2_0_15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660" name="Google Shape;660;g3cad2403cb2_0_15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9,4%</a:t>
              </a:r>
              <a:endParaRPr b="1"/>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3cad2403cb2_0_183"/>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sp>
        <p:nvSpPr>
          <p:cNvPr id="670" name="Google Shape;670;g3cad2403cb2_0_183"/>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cxnSp>
        <p:nvCxnSpPr>
          <p:cNvPr id="671" name="Google Shape;671;g3cad2403cb2_0_183"/>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672" name="Google Shape;672;g3cad2403cb2_0_183"/>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673" name="Google Shape;673;g3cad2403cb2_0_183"/>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674" name="Google Shape;674;g3cad2403cb2_0_183"/>
          <p:cNvGrpSpPr/>
          <p:nvPr/>
        </p:nvGrpSpPr>
        <p:grpSpPr>
          <a:xfrm>
            <a:off x="222900" y="2853475"/>
            <a:ext cx="3334249" cy="400489"/>
            <a:chOff x="0" y="-9525"/>
            <a:chExt cx="2389800" cy="494736"/>
          </a:xfrm>
        </p:grpSpPr>
        <p:sp>
          <p:nvSpPr>
            <p:cNvPr id="675" name="Google Shape;675;g3cad2403cb2_0_183"/>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3cad2403cb2_0_183"/>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7" name="Google Shape;677;g3cad2403cb2_0_183"/>
          <p:cNvSpPr txBox="1"/>
          <p:nvPr/>
        </p:nvSpPr>
        <p:spPr>
          <a:xfrm>
            <a:off x="307075" y="2943647"/>
            <a:ext cx="3165900" cy="2217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 </a:t>
            </a:r>
            <a:r>
              <a:rPr lang="en-US" sz="600">
                <a:solidFill>
                  <a:srgbClr val="FFFFFF"/>
                </a:solidFill>
                <a:latin typeface="Titillium Web"/>
                <a:ea typeface="Titillium Web"/>
                <a:cs typeface="Titillium Web"/>
                <a:sym typeface="Titillium Web"/>
              </a:rPr>
              <a:t>86,1</a:t>
            </a:r>
            <a:r>
              <a:rPr lang="en-US" sz="600" i="0" u="none" strike="noStrike" cap="none">
                <a:solidFill>
                  <a:srgbClr val="FFFFFF"/>
                </a:solidFill>
                <a:latin typeface="Titillium Web"/>
                <a:ea typeface="Titillium Web"/>
                <a:cs typeface="Titillium Web"/>
                <a:sym typeface="Titillium Web"/>
              </a:rPr>
              <a:t> % avaliaram com positividade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Altíssima) o plano no geral. Em todos os perfis analisados a avaliação de positividade é Altíssima.</a:t>
            </a:r>
            <a:endParaRPr sz="600" i="0" u="none" strike="noStrike" cap="none">
              <a:solidFill>
                <a:srgbClr val="000000"/>
              </a:solidFill>
              <a:latin typeface="Titillium Web"/>
              <a:ea typeface="Titillium Web"/>
              <a:cs typeface="Titillium Web"/>
              <a:sym typeface="Titillium Web"/>
            </a:endParaRPr>
          </a:p>
        </p:txBody>
      </p:sp>
      <p:sp>
        <p:nvSpPr>
          <p:cNvPr id="678" name="Google Shape;678;g3cad2403cb2_0_183"/>
          <p:cNvSpPr txBox="1"/>
          <p:nvPr/>
        </p:nvSpPr>
        <p:spPr>
          <a:xfrm>
            <a:off x="378000" y="4771237"/>
            <a:ext cx="3024000" cy="615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“Não sei/não tenho como avaliar”.</a:t>
            </a:r>
            <a:endParaRPr sz="1400" b="0" i="0" u="none" strike="noStrike" cap="none">
              <a:solidFill>
                <a:srgbClr val="000000"/>
              </a:solidFill>
              <a:latin typeface="Arial"/>
              <a:ea typeface="Arial"/>
              <a:cs typeface="Arial"/>
              <a:sym typeface="Arial"/>
            </a:endParaRPr>
          </a:p>
        </p:txBody>
      </p:sp>
      <p:sp>
        <p:nvSpPr>
          <p:cNvPr id="679" name="Google Shape;679;g3cad2403cb2_0_183"/>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21</a:t>
            </a:r>
            <a:endParaRPr sz="1400" b="0" i="0" u="none" strike="noStrike" cap="none">
              <a:solidFill>
                <a:srgbClr val="000000"/>
              </a:solidFill>
              <a:latin typeface="Arial"/>
              <a:ea typeface="Arial"/>
              <a:cs typeface="Arial"/>
              <a:sym typeface="Arial"/>
            </a:endParaRPr>
          </a:p>
        </p:txBody>
      </p:sp>
      <p:sp>
        <p:nvSpPr>
          <p:cNvPr id="680" name="Google Shape;680;g3cad2403cb2_0_183"/>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681" name="Google Shape;681;g3cad2403cb2_0_183"/>
          <p:cNvSpPr txBox="1"/>
          <p:nvPr/>
        </p:nvSpPr>
        <p:spPr>
          <a:xfrm>
            <a:off x="218850" y="771481"/>
            <a:ext cx="3334200" cy="924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9. Como o (a) Sr.(a) avalia seu plano de saúde?</a:t>
            </a:r>
            <a:endParaRPr sz="600" b="0" i="0" u="none" strike="noStrike" cap="none">
              <a:solidFill>
                <a:srgbClr val="042C5C"/>
              </a:solidFill>
              <a:latin typeface="Titillium Web"/>
              <a:ea typeface="Titillium Web"/>
              <a:cs typeface="Titillium Web"/>
              <a:sym typeface="Titillium Web"/>
            </a:endParaRPr>
          </a:p>
        </p:txBody>
      </p:sp>
      <p:sp>
        <p:nvSpPr>
          <p:cNvPr id="682" name="Google Shape;682;g3cad2403cb2_0_183"/>
          <p:cNvSpPr txBox="1"/>
          <p:nvPr/>
        </p:nvSpPr>
        <p:spPr>
          <a:xfrm>
            <a:off x="222975" y="535943"/>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C - AVALIAÇÃO GERAL</a:t>
            </a:r>
            <a:endParaRPr sz="1400" b="0" i="0" u="none" strike="noStrike" cap="none">
              <a:solidFill>
                <a:srgbClr val="000000"/>
              </a:solidFill>
              <a:latin typeface="Arial"/>
              <a:ea typeface="Arial"/>
              <a:cs typeface="Arial"/>
              <a:sym typeface="Arial"/>
            </a:endParaRPr>
          </a:p>
        </p:txBody>
      </p:sp>
      <p:pic>
        <p:nvPicPr>
          <p:cNvPr id="683" name="Google Shape;683;g3cad2403cb2_0_183" descr="como-o-a-sra-avalia-seu-plano-de-saúde.png"/>
          <p:cNvPicPr preferRelativeResize="0"/>
          <p:nvPr/>
        </p:nvPicPr>
        <p:blipFill rotWithShape="1">
          <a:blip r:embed="rId4">
            <a:alphaModFix/>
          </a:blip>
          <a:srcRect/>
          <a:stretch/>
        </p:blipFill>
        <p:spPr>
          <a:xfrm>
            <a:off x="222975" y="1687175"/>
            <a:ext cx="2358016" cy="1166304"/>
          </a:xfrm>
          <a:prstGeom prst="rect">
            <a:avLst/>
          </a:prstGeom>
          <a:noFill/>
          <a:ln>
            <a:noFill/>
          </a:ln>
        </p:spPr>
      </p:pic>
      <p:pic>
        <p:nvPicPr>
          <p:cNvPr id="684" name="Google Shape;684;g3cad2403cb2_0_183" descr="como-o-a-sra-avalia-seu-plano-de-saúde.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685" name="Google Shape;685;g3cad2403cb2_0_183" descr="como-o-a-sra-avalia-seu-plano-de-saúde.tabela.png"/>
          <p:cNvPicPr preferRelativeResize="0"/>
          <p:nvPr/>
        </p:nvPicPr>
        <p:blipFill rotWithShape="1">
          <a:blip r:embed="rId6">
            <a:alphaModFix/>
          </a:blip>
          <a:srcRect/>
          <a:stretch/>
        </p:blipFill>
        <p:spPr>
          <a:xfrm>
            <a:off x="559275" y="3517937"/>
            <a:ext cx="2653348" cy="1019576"/>
          </a:xfrm>
          <a:prstGeom prst="rect">
            <a:avLst/>
          </a:prstGeom>
          <a:noFill/>
          <a:ln>
            <a:noFill/>
          </a:ln>
        </p:spPr>
      </p:pic>
      <p:grpSp>
        <p:nvGrpSpPr>
          <p:cNvPr id="686" name="Google Shape;686;g3cad2403cb2_0_183"/>
          <p:cNvGrpSpPr/>
          <p:nvPr/>
        </p:nvGrpSpPr>
        <p:grpSpPr>
          <a:xfrm>
            <a:off x="378000" y="1545600"/>
            <a:ext cx="574800" cy="217675"/>
            <a:chOff x="378000" y="1545600"/>
            <a:chExt cx="574800" cy="217675"/>
          </a:xfrm>
        </p:grpSpPr>
        <p:sp>
          <p:nvSpPr>
            <p:cNvPr id="687" name="Google Shape;687;g3cad2403cb2_0_183"/>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688" name="Google Shape;688;g3cad2403cb2_0_183"/>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689" name="Google Shape;689;g3cad2403cb2_0_183"/>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a:solidFill>
                    <a:srgbClr val="042C5C"/>
                  </a:solidFill>
                  <a:latin typeface="Titillium Web"/>
                  <a:ea typeface="Titillium Web"/>
                  <a:cs typeface="Titillium Web"/>
                  <a:sym typeface="Titillium Web"/>
                </a:rPr>
                <a:t>86,1</a:t>
              </a:r>
              <a:r>
                <a:rPr lang="en-US" sz="600" b="1" i="0" u="none" strike="noStrike" cap="none">
                  <a:solidFill>
                    <a:srgbClr val="042C5C"/>
                  </a:solidFill>
                  <a:latin typeface="Titillium Web"/>
                  <a:ea typeface="Titillium Web"/>
                  <a:cs typeface="Titillium Web"/>
                  <a:sym typeface="Titillium Web"/>
                </a:rPr>
                <a:t>%</a:t>
              </a:r>
              <a:endParaRPr b="1"/>
            </a:p>
          </p:txBody>
        </p:sp>
      </p:grpSp>
      <p:grpSp>
        <p:nvGrpSpPr>
          <p:cNvPr id="690" name="Google Shape;690;g3cad2403cb2_0_183"/>
          <p:cNvGrpSpPr/>
          <p:nvPr/>
        </p:nvGrpSpPr>
        <p:grpSpPr>
          <a:xfrm>
            <a:off x="1434850" y="1545600"/>
            <a:ext cx="574800" cy="217675"/>
            <a:chOff x="378000" y="1545600"/>
            <a:chExt cx="574800" cy="217675"/>
          </a:xfrm>
        </p:grpSpPr>
        <p:sp>
          <p:nvSpPr>
            <p:cNvPr id="691" name="Google Shape;691;g3cad2403cb2_0_183"/>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g3cad2403cb2_0_183"/>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a:p>
          </p:txBody>
        </p:sp>
        <p:sp>
          <p:nvSpPr>
            <p:cNvPr id="693" name="Google Shape;693;g3cad2403cb2_0_183"/>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a:solidFill>
                    <a:srgbClr val="042C5C"/>
                  </a:solidFill>
                  <a:latin typeface="Titillium Web"/>
                  <a:ea typeface="Titillium Web"/>
                  <a:cs typeface="Titillium Web"/>
                  <a:sym typeface="Titillium Web"/>
                </a:rPr>
                <a:t>3</a:t>
              </a:r>
              <a:r>
                <a:rPr lang="en-US" sz="600" b="0" i="0" u="none" strike="noStrike" cap="none">
                  <a:solidFill>
                    <a:srgbClr val="042C5C"/>
                  </a:solidFill>
                  <a:latin typeface="Titillium Web"/>
                  <a:ea typeface="Titillium Web"/>
                  <a:cs typeface="Titillium Web"/>
                  <a:sym typeface="Titillium Web"/>
                </a:rPr>
                <a:t>%</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3cad2403cb2_0_20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703" name="Google Shape;703;g3cad2403cb2_0_20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704" name="Google Shape;704;g3cad2403cb2_0_20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705" name="Google Shape;705;g3cad2403cb2_0_20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706" name="Google Shape;706;g3cad2403cb2_0_20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707" name="Google Shape;707;g3cad2403cb2_0_208"/>
          <p:cNvGrpSpPr/>
          <p:nvPr/>
        </p:nvGrpSpPr>
        <p:grpSpPr>
          <a:xfrm>
            <a:off x="222975" y="2847775"/>
            <a:ext cx="3334249" cy="534810"/>
            <a:chOff x="0" y="-9525"/>
            <a:chExt cx="2389800" cy="494736"/>
          </a:xfrm>
        </p:grpSpPr>
        <p:sp>
          <p:nvSpPr>
            <p:cNvPr id="708" name="Google Shape;708;g3cad2403cb2_0_208"/>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3cad2403cb2_0_208"/>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0" name="Google Shape;710;g3cad2403cb2_0_208"/>
          <p:cNvSpPr txBox="1"/>
          <p:nvPr/>
        </p:nvSpPr>
        <p:spPr>
          <a:xfrm>
            <a:off x="307075" y="2943647"/>
            <a:ext cx="3165900" cy="3510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79</a:t>
            </a:r>
            <a:r>
              <a:rPr lang="en-US" sz="600" i="0" u="none" strike="noStrike" cap="none">
                <a:solidFill>
                  <a:srgbClr val="FFFFFF"/>
                </a:solidFill>
                <a:latin typeface="Titillium Web"/>
                <a:ea typeface="Titillium Web"/>
                <a:cs typeface="Titillium Web"/>
                <a:sym typeface="Titillium Web"/>
              </a:rPr>
              <a:t>%. recomendariam o plano de forma espontânea aos familiares ou amigos (</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a:t>
            </a:r>
            <a:r>
              <a:rPr lang="en-US" sz="600">
                <a:solidFill>
                  <a:srgbClr val="FFFFFF"/>
                </a:solidFill>
                <a:latin typeface="Titillium Web"/>
                <a:ea typeface="Titillium Web"/>
                <a:cs typeface="Titillium Web"/>
                <a:sym typeface="Titillium Web"/>
              </a:rPr>
              <a:t>a</a:t>
            </a: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 Analisando os perfis, no sexo Masculino e na faixa  acima de 60 anos, a positividade atinge nível Altíssimo.</a:t>
            </a:r>
            <a:endParaRPr sz="600" i="0" u="none" strike="noStrike" cap="none">
              <a:solidFill>
                <a:srgbClr val="000000"/>
              </a:solidFill>
              <a:latin typeface="Titillium Web"/>
              <a:ea typeface="Titillium Web"/>
              <a:cs typeface="Titillium Web"/>
              <a:sym typeface="Titillium Web"/>
            </a:endParaRPr>
          </a:p>
        </p:txBody>
      </p:sp>
      <p:sp>
        <p:nvSpPr>
          <p:cNvPr id="711" name="Google Shape;711;g3cad2403cb2_0_208"/>
          <p:cNvSpPr txBox="1"/>
          <p:nvPr/>
        </p:nvSpPr>
        <p:spPr>
          <a:xfrm>
            <a:off x="378000" y="4771237"/>
            <a:ext cx="3024000" cy="615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“Não sei/não tenho como avaliar”.</a:t>
            </a:r>
            <a:endParaRPr sz="1400" b="0" i="0" u="none" strike="noStrike" cap="none">
              <a:solidFill>
                <a:srgbClr val="000000"/>
              </a:solidFill>
              <a:latin typeface="Arial"/>
              <a:ea typeface="Arial"/>
              <a:cs typeface="Arial"/>
              <a:sym typeface="Arial"/>
            </a:endParaRPr>
          </a:p>
        </p:txBody>
      </p:sp>
      <p:sp>
        <p:nvSpPr>
          <p:cNvPr id="712" name="Google Shape;712;g3cad2403cb2_0_208"/>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22</a:t>
            </a:r>
            <a:endParaRPr sz="1400" b="0" i="0" u="none" strike="noStrike" cap="none">
              <a:solidFill>
                <a:srgbClr val="000000"/>
              </a:solidFill>
              <a:latin typeface="Arial"/>
              <a:ea typeface="Arial"/>
              <a:cs typeface="Arial"/>
              <a:sym typeface="Arial"/>
            </a:endParaRPr>
          </a:p>
        </p:txBody>
      </p:sp>
      <p:sp>
        <p:nvSpPr>
          <p:cNvPr id="713" name="Google Shape;713;g3cad2403cb2_0_20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714" name="Google Shape;714;g3cad2403cb2_0_208"/>
          <p:cNvSpPr txBox="1"/>
          <p:nvPr/>
        </p:nvSpPr>
        <p:spPr>
          <a:xfrm>
            <a:off x="218850" y="823903"/>
            <a:ext cx="3334200" cy="924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10. O (a) Sr.(a) recomendaria o seu plano de saúde para amigos ou familiares?</a:t>
            </a:r>
            <a:endParaRPr sz="600" b="0" i="0" u="none" strike="noStrike" cap="none">
              <a:solidFill>
                <a:srgbClr val="042C5C"/>
              </a:solidFill>
              <a:latin typeface="Titillium Web"/>
              <a:ea typeface="Titillium Web"/>
              <a:cs typeface="Titillium Web"/>
              <a:sym typeface="Titillium Web"/>
            </a:endParaRPr>
          </a:p>
        </p:txBody>
      </p:sp>
      <p:sp>
        <p:nvSpPr>
          <p:cNvPr id="715" name="Google Shape;715;g3cad2403cb2_0_208"/>
          <p:cNvSpPr txBox="1"/>
          <p:nvPr/>
        </p:nvSpPr>
        <p:spPr>
          <a:xfrm>
            <a:off x="222975" y="567694"/>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160AC"/>
                </a:solidFill>
                <a:latin typeface="Titillium Web"/>
                <a:ea typeface="Titillium Web"/>
                <a:cs typeface="Titillium Web"/>
                <a:sym typeface="Titillium Web"/>
              </a:rPr>
              <a:t>C - AVALIAÇÃO GERAL</a:t>
            </a:r>
            <a:endParaRPr sz="1400" b="0" i="0" u="none" strike="noStrike" cap="none">
              <a:solidFill>
                <a:srgbClr val="000000"/>
              </a:solidFill>
              <a:latin typeface="Arial"/>
              <a:ea typeface="Arial"/>
              <a:cs typeface="Arial"/>
              <a:sym typeface="Arial"/>
            </a:endParaRPr>
          </a:p>
        </p:txBody>
      </p:sp>
      <p:pic>
        <p:nvPicPr>
          <p:cNvPr id="716" name="Google Shape;716;g3cad2403cb2_0_208" descr="o-a-sra-recomendaria-o-seu-plano-de-saúde-para-amigos-ou-familiares.png"/>
          <p:cNvPicPr preferRelativeResize="0"/>
          <p:nvPr/>
        </p:nvPicPr>
        <p:blipFill rotWithShape="1">
          <a:blip r:embed="rId4">
            <a:alphaModFix/>
          </a:blip>
          <a:srcRect/>
          <a:stretch/>
        </p:blipFill>
        <p:spPr>
          <a:xfrm>
            <a:off x="222975" y="1687175"/>
            <a:ext cx="2358016" cy="1166304"/>
          </a:xfrm>
          <a:prstGeom prst="rect">
            <a:avLst/>
          </a:prstGeom>
          <a:noFill/>
          <a:ln>
            <a:noFill/>
          </a:ln>
        </p:spPr>
      </p:pic>
      <p:pic>
        <p:nvPicPr>
          <p:cNvPr id="717" name="Google Shape;717;g3cad2403cb2_0_208" descr="o-a-sra-recomendaria-o-seu-plano-de-saúde-para-amigos-ou-familiares.t2b.png"/>
          <p:cNvPicPr preferRelativeResize="0"/>
          <p:nvPr/>
        </p:nvPicPr>
        <p:blipFill rotWithShape="1">
          <a:blip r:embed="rId5">
            <a:alphaModFix/>
          </a:blip>
          <a:srcRect/>
          <a:stretch/>
        </p:blipFill>
        <p:spPr>
          <a:xfrm>
            <a:off x="2500000" y="1900000"/>
            <a:ext cx="1050000" cy="835714"/>
          </a:xfrm>
          <a:prstGeom prst="rect">
            <a:avLst/>
          </a:prstGeom>
          <a:noFill/>
          <a:ln>
            <a:noFill/>
          </a:ln>
        </p:spPr>
      </p:pic>
      <p:pic>
        <p:nvPicPr>
          <p:cNvPr id="718" name="Google Shape;718;g3cad2403cb2_0_208" descr="o-a-sra-recomendaria-o-seu-plano-de-saúde-para-amigos-ou-familiares.tabela.png"/>
          <p:cNvPicPr preferRelativeResize="0"/>
          <p:nvPr/>
        </p:nvPicPr>
        <p:blipFill rotWithShape="1">
          <a:blip r:embed="rId6">
            <a:alphaModFix/>
          </a:blip>
          <a:srcRect/>
          <a:stretch/>
        </p:blipFill>
        <p:spPr>
          <a:xfrm>
            <a:off x="559275" y="3585125"/>
            <a:ext cx="2653348" cy="1043663"/>
          </a:xfrm>
          <a:prstGeom prst="rect">
            <a:avLst/>
          </a:prstGeom>
          <a:noFill/>
          <a:ln>
            <a:noFill/>
          </a:ln>
        </p:spPr>
      </p:pic>
      <p:grpSp>
        <p:nvGrpSpPr>
          <p:cNvPr id="719" name="Google Shape;719;g3cad2403cb2_0_208"/>
          <p:cNvGrpSpPr/>
          <p:nvPr/>
        </p:nvGrpSpPr>
        <p:grpSpPr>
          <a:xfrm>
            <a:off x="378000" y="1545600"/>
            <a:ext cx="574800" cy="217675"/>
            <a:chOff x="378000" y="1545600"/>
            <a:chExt cx="574800" cy="217675"/>
          </a:xfrm>
        </p:grpSpPr>
        <p:sp>
          <p:nvSpPr>
            <p:cNvPr id="720" name="Google Shape;720;g3cad2403cb2_0_20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721" name="Google Shape;721;g3cad2403cb2_0_20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722" name="Google Shape;722;g3cad2403cb2_0_20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79,0%</a:t>
              </a:r>
              <a:endParaRPr b="1"/>
            </a:p>
          </p:txBody>
        </p:sp>
      </p:grpSp>
      <p:grpSp>
        <p:nvGrpSpPr>
          <p:cNvPr id="723" name="Google Shape;723;g3cad2403cb2_0_208"/>
          <p:cNvGrpSpPr/>
          <p:nvPr/>
        </p:nvGrpSpPr>
        <p:grpSpPr>
          <a:xfrm>
            <a:off x="1490000" y="1545600"/>
            <a:ext cx="574800" cy="217675"/>
            <a:chOff x="378000" y="1545600"/>
            <a:chExt cx="574800" cy="217675"/>
          </a:xfrm>
        </p:grpSpPr>
        <p:sp>
          <p:nvSpPr>
            <p:cNvPr id="724" name="Google Shape;724;g3cad2403cb2_0_208"/>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725" name="Google Shape;725;g3cad2403cb2_0_208"/>
            <p:cNvSpPr txBox="1"/>
            <p:nvPr/>
          </p:nvSpPr>
          <p:spPr>
            <a:xfrm>
              <a:off x="492960" y="1545600"/>
              <a:ext cx="34488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726" name="Google Shape;726;g3cad2403cb2_0_208"/>
            <p:cNvSpPr txBox="1"/>
            <p:nvPr/>
          </p:nvSpPr>
          <p:spPr>
            <a:xfrm>
              <a:off x="492960" y="1642139"/>
              <a:ext cx="34488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i="0" u="none" strike="noStrike" cap="none">
                  <a:solidFill>
                    <a:srgbClr val="042C5C"/>
                  </a:solidFill>
                  <a:latin typeface="Titillium Web"/>
                  <a:ea typeface="Titillium Web"/>
                  <a:cs typeface="Titillium Web"/>
                  <a:sym typeface="Titillium Web"/>
                </a:rPr>
                <a:t>17,0%</a:t>
              </a:r>
              <a:endParaRPr b="1"/>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3d560554b33_0_7"/>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736" name="Google Shape;736;g3d560554b33_0_7"/>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737" name="Google Shape;737;g3d560554b33_0_7"/>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738" name="Google Shape;738;g3d560554b33_0_7"/>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739" name="Google Shape;739;g3d560554b33_0_7"/>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740" name="Google Shape;740;g3d560554b33_0_7"/>
          <p:cNvGrpSpPr/>
          <p:nvPr/>
        </p:nvGrpSpPr>
        <p:grpSpPr>
          <a:xfrm>
            <a:off x="222975" y="2847775"/>
            <a:ext cx="3334249" cy="442789"/>
            <a:chOff x="0" y="-9525"/>
            <a:chExt cx="2389800" cy="494736"/>
          </a:xfrm>
        </p:grpSpPr>
        <p:sp>
          <p:nvSpPr>
            <p:cNvPr id="741" name="Google Shape;741;g3d560554b33_0_7"/>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g3d560554b33_0_7"/>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3" name="Google Shape;743;g3d560554b33_0_7"/>
          <p:cNvSpPr txBox="1"/>
          <p:nvPr/>
        </p:nvSpPr>
        <p:spPr>
          <a:xfrm>
            <a:off x="307075" y="2943647"/>
            <a:ext cx="3165900" cy="2217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53,8% dos respondentes conhecem e já utilizaram os serviços oferecidos da</a:t>
            </a:r>
            <a:r>
              <a:rPr lang="en-US" sz="600" i="0" u="none" strike="noStrike" cap="none">
                <a:solidFill>
                  <a:schemeClr val="lt1"/>
                </a:solidFill>
                <a:latin typeface="Titillium Web"/>
                <a:ea typeface="Titillium Web"/>
                <a:cs typeface="Titillium Web"/>
                <a:sym typeface="Titillium Web"/>
              </a:rPr>
              <a:t> </a:t>
            </a:r>
            <a:r>
              <a:rPr lang="en-US" sz="600">
                <a:solidFill>
                  <a:schemeClr val="lt1"/>
                </a:solidFill>
                <a:latin typeface="Titillium Web"/>
                <a:ea typeface="Titillium Web"/>
                <a:cs typeface="Titillium Web"/>
                <a:sym typeface="Titillium Web"/>
              </a:rPr>
              <a:t>Rede Própria da CAFAZ (Cafaz UFFEC). Contudo, 24,5% não  conhecem  os serviços oferecidos.</a:t>
            </a:r>
            <a:endParaRPr sz="600" i="0" u="none" strike="noStrike" cap="none">
              <a:solidFill>
                <a:srgbClr val="000000"/>
              </a:solidFill>
              <a:latin typeface="Titillium Web"/>
              <a:ea typeface="Titillium Web"/>
              <a:cs typeface="Titillium Web"/>
              <a:sym typeface="Titillium Web"/>
            </a:endParaRPr>
          </a:p>
        </p:txBody>
      </p:sp>
      <p:sp>
        <p:nvSpPr>
          <p:cNvPr id="744" name="Google Shape;744;g3d560554b33_0_7"/>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22</a:t>
            </a:r>
            <a:endParaRPr sz="1400" b="0" i="0" u="none" strike="noStrike" cap="none">
              <a:solidFill>
                <a:srgbClr val="000000"/>
              </a:solidFill>
              <a:latin typeface="Arial"/>
              <a:ea typeface="Arial"/>
              <a:cs typeface="Arial"/>
              <a:sym typeface="Arial"/>
            </a:endParaRPr>
          </a:p>
        </p:txBody>
      </p:sp>
      <p:sp>
        <p:nvSpPr>
          <p:cNvPr id="745" name="Google Shape;745;g3d560554b33_0_7"/>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746" name="Google Shape;746;g3d560554b33_0_7"/>
          <p:cNvSpPr txBox="1"/>
          <p:nvPr/>
        </p:nvSpPr>
        <p:spPr>
          <a:xfrm>
            <a:off x="218850" y="823903"/>
            <a:ext cx="3334200" cy="3510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a:solidFill>
                  <a:srgbClr val="042C5C"/>
                </a:solidFill>
                <a:latin typeface="Titillium Web"/>
                <a:ea typeface="Titillium Web"/>
                <a:cs typeface="Titillium Web"/>
                <a:sym typeface="Titillium Web"/>
              </a:rPr>
              <a:t>11. O(a) Sr.(a) conhece os serviços oferecidos na Rede Própria da CAFAZ (Cafaz UFFEC), como Cardiologia, Clínica Geral, Endocrinologia, Geriatria, Mastologia, Nutrição, Ortopedia, Psiquiatria, Urologia, Medicina da Dor e Dermatologia?</a:t>
            </a:r>
            <a:endParaRPr sz="600" b="0" i="0" u="none" strike="noStrike" cap="none">
              <a:solidFill>
                <a:srgbClr val="042C5C"/>
              </a:solidFill>
              <a:latin typeface="Titillium Web"/>
              <a:ea typeface="Titillium Web"/>
              <a:cs typeface="Titillium Web"/>
              <a:sym typeface="Titillium Web"/>
            </a:endParaRPr>
          </a:p>
        </p:txBody>
      </p:sp>
      <p:sp>
        <p:nvSpPr>
          <p:cNvPr id="747" name="Google Shape;747;g3d560554b33_0_7"/>
          <p:cNvSpPr txBox="1"/>
          <p:nvPr/>
        </p:nvSpPr>
        <p:spPr>
          <a:xfrm>
            <a:off x="222975" y="567694"/>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a:solidFill>
                  <a:srgbClr val="0160AC"/>
                </a:solidFill>
                <a:latin typeface="Titillium Web"/>
                <a:ea typeface="Titillium Web"/>
                <a:cs typeface="Titillium Web"/>
                <a:sym typeface="Titillium Web"/>
              </a:rPr>
              <a:t>D - PERGUNTAS EXTRAS</a:t>
            </a:r>
            <a:endParaRPr sz="1400" b="0" i="0" u="none" strike="noStrike" cap="none">
              <a:solidFill>
                <a:srgbClr val="000000"/>
              </a:solidFill>
              <a:latin typeface="Arial"/>
              <a:ea typeface="Arial"/>
              <a:cs typeface="Arial"/>
              <a:sym typeface="Arial"/>
            </a:endParaRPr>
          </a:p>
        </p:txBody>
      </p:sp>
      <p:pic>
        <p:nvPicPr>
          <p:cNvPr id="748" name="Google Shape;748;g3d560554b33_0_7"/>
          <p:cNvPicPr preferRelativeResize="0"/>
          <p:nvPr/>
        </p:nvPicPr>
        <p:blipFill>
          <a:blip r:embed="rId4">
            <a:alphaModFix/>
          </a:blip>
          <a:stretch>
            <a:fillRect/>
          </a:stretch>
        </p:blipFill>
        <p:spPr>
          <a:xfrm>
            <a:off x="579563" y="1522415"/>
            <a:ext cx="2612777" cy="12923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3d560554b33_0_39"/>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758" name="Google Shape;758;g3d560554b33_0_39"/>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759" name="Google Shape;759;g3d560554b33_0_39"/>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760" name="Google Shape;760;g3d560554b33_0_39"/>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761" name="Google Shape;761;g3d560554b33_0_39"/>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762" name="Google Shape;762;g3d560554b33_0_39"/>
          <p:cNvGrpSpPr/>
          <p:nvPr/>
        </p:nvGrpSpPr>
        <p:grpSpPr>
          <a:xfrm>
            <a:off x="222975" y="2847775"/>
            <a:ext cx="3334249" cy="522095"/>
            <a:chOff x="0" y="-9525"/>
            <a:chExt cx="2389800" cy="494736"/>
          </a:xfrm>
        </p:grpSpPr>
        <p:sp>
          <p:nvSpPr>
            <p:cNvPr id="763" name="Google Shape;763;g3d560554b33_0_39"/>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3d560554b33_0_39"/>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5" name="Google Shape;765;g3d560554b33_0_39"/>
          <p:cNvSpPr txBox="1"/>
          <p:nvPr/>
        </p:nvSpPr>
        <p:spPr>
          <a:xfrm>
            <a:off x="307075" y="2943647"/>
            <a:ext cx="3165900" cy="3510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*8</a:t>
            </a:r>
            <a:r>
              <a:rPr lang="en-US" sz="600">
                <a:solidFill>
                  <a:srgbClr val="FFFFFF"/>
                </a:solidFill>
                <a:latin typeface="Titillium Web"/>
                <a:ea typeface="Titillium Web"/>
                <a:cs typeface="Titillium Web"/>
                <a:sym typeface="Titillium Web"/>
              </a:rPr>
              <a:t>4,8</a:t>
            </a:r>
            <a:r>
              <a:rPr lang="en-US" sz="600" i="0" u="none" strike="noStrike" cap="none">
                <a:solidFill>
                  <a:srgbClr val="FFFFFF"/>
                </a:solidFill>
                <a:latin typeface="Titillium Web"/>
                <a:ea typeface="Titillium Web"/>
                <a:cs typeface="Titillium Web"/>
                <a:sym typeface="Titillium Web"/>
              </a:rPr>
              <a:t>% </a:t>
            </a:r>
            <a:r>
              <a:rPr lang="en-US" sz="600">
                <a:solidFill>
                  <a:srgbClr val="FFFFFF"/>
                </a:solidFill>
                <a:latin typeface="Titillium Web"/>
                <a:ea typeface="Titillium Web"/>
                <a:cs typeface="Titillium Web"/>
                <a:sym typeface="Titillium Web"/>
              </a:rPr>
              <a:t>dos que utilizaram a </a:t>
            </a:r>
            <a:r>
              <a:rPr lang="en-US" sz="600">
                <a:solidFill>
                  <a:schemeClr val="lt1"/>
                </a:solidFill>
                <a:latin typeface="Titillium Web"/>
                <a:ea typeface="Titillium Web"/>
                <a:cs typeface="Titillium Web"/>
                <a:sym typeface="Titillium Web"/>
              </a:rPr>
              <a:t>Rede Própria da CAFAZ avaliaram como Muito Bom ou Bom o atendimento recebido </a:t>
            </a:r>
            <a:r>
              <a:rPr lang="en-US" sz="600" i="0" u="none" strike="noStrike" cap="none">
                <a:solidFill>
                  <a:srgbClr val="FFFFFF"/>
                </a:solidFill>
                <a:latin typeface="Titillium Web"/>
                <a:ea typeface="Titillium Web"/>
                <a:cs typeface="Titillium Web"/>
                <a:sym typeface="Titillium Web"/>
              </a:rPr>
              <a:t>(</a:t>
            </a:r>
            <a:r>
              <a:rPr lang="en-US" sz="600">
                <a:solidFill>
                  <a:schemeClr val="lt1"/>
                </a:solidFill>
                <a:latin typeface="Titillium Web"/>
                <a:ea typeface="Titillium Web"/>
                <a:cs typeface="Titillium Web"/>
                <a:sym typeface="Titillium Web"/>
              </a:rPr>
              <a:t>classificação </a:t>
            </a:r>
            <a:r>
              <a:rPr lang="en-US" sz="600" i="0" u="none" strike="noStrike" cap="none">
                <a:solidFill>
                  <a:srgbClr val="FFFFFF"/>
                </a:solidFill>
                <a:latin typeface="Titillium Web"/>
                <a:ea typeface="Titillium Web"/>
                <a:cs typeface="Titillium Web"/>
                <a:sym typeface="Titillium Web"/>
              </a:rPr>
              <a:t>Altíssima)</a:t>
            </a:r>
            <a:r>
              <a:rPr lang="en-US" sz="600">
                <a:solidFill>
                  <a:srgbClr val="FFFFFF"/>
                </a:solidFill>
                <a:latin typeface="Titillium Web"/>
                <a:ea typeface="Titillium Web"/>
                <a:cs typeface="Titillium Web"/>
                <a:sym typeface="Titillium Web"/>
              </a:rPr>
              <a:t>. A percepção negativa sobre o atendimento atinge nível Baixíssimo (3%).</a:t>
            </a:r>
            <a:endParaRPr sz="600" i="0" u="none" strike="noStrike" cap="none">
              <a:solidFill>
                <a:srgbClr val="000000"/>
              </a:solidFill>
              <a:latin typeface="Titillium Web"/>
              <a:ea typeface="Titillium Web"/>
              <a:cs typeface="Titillium Web"/>
              <a:sym typeface="Titillium Web"/>
            </a:endParaRPr>
          </a:p>
        </p:txBody>
      </p:sp>
      <p:sp>
        <p:nvSpPr>
          <p:cNvPr id="766" name="Google Shape;766;g3d560554b33_0_39"/>
          <p:cNvSpPr txBox="1"/>
          <p:nvPr/>
        </p:nvSpPr>
        <p:spPr>
          <a:xfrm>
            <a:off x="378000" y="4771237"/>
            <a:ext cx="3024000" cy="615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a:t>
            </a:r>
            <a:r>
              <a:rPr lang="en-US" sz="399">
                <a:solidFill>
                  <a:srgbClr val="042C5C"/>
                </a:solidFill>
                <a:latin typeface="Titillium Web"/>
                <a:ea typeface="Titillium Web"/>
                <a:cs typeface="Titillium Web"/>
                <a:sym typeface="Titillium Web"/>
              </a:rPr>
              <a:t>unca utilizei</a:t>
            </a:r>
            <a:r>
              <a:rPr lang="en-US" sz="399" b="0" i="0" u="none" strike="noStrike" cap="none">
                <a:solidFill>
                  <a:srgbClr val="042C5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sp>
        <p:nvSpPr>
          <p:cNvPr id="767" name="Google Shape;767;g3d560554b33_0_39"/>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22</a:t>
            </a:r>
            <a:endParaRPr sz="1400" b="0" i="0" u="none" strike="noStrike" cap="none">
              <a:solidFill>
                <a:srgbClr val="000000"/>
              </a:solidFill>
              <a:latin typeface="Arial"/>
              <a:ea typeface="Arial"/>
              <a:cs typeface="Arial"/>
              <a:sym typeface="Arial"/>
            </a:endParaRPr>
          </a:p>
        </p:txBody>
      </p:sp>
      <p:sp>
        <p:nvSpPr>
          <p:cNvPr id="768" name="Google Shape;768;g3d560554b33_0_39"/>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769" name="Google Shape;769;g3d560554b33_0_39"/>
          <p:cNvSpPr txBox="1"/>
          <p:nvPr/>
        </p:nvSpPr>
        <p:spPr>
          <a:xfrm>
            <a:off x="218850" y="823903"/>
            <a:ext cx="3334200" cy="2217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a:solidFill>
                  <a:srgbClr val="042C5C"/>
                </a:solidFill>
                <a:latin typeface="Titillium Web"/>
                <a:ea typeface="Titillium Web"/>
                <a:cs typeface="Titillium Web"/>
                <a:sym typeface="Titillium Web"/>
              </a:rPr>
              <a:t>12. Caso tenha utilizado a Rede Própria da CAFAZ, como avalia o atendimento recebido (especialistas, estrutura e acolhimento)?</a:t>
            </a:r>
            <a:endParaRPr sz="600" b="0" i="0" u="none" strike="noStrike" cap="none">
              <a:solidFill>
                <a:srgbClr val="042C5C"/>
              </a:solidFill>
              <a:latin typeface="Titillium Web"/>
              <a:ea typeface="Titillium Web"/>
              <a:cs typeface="Titillium Web"/>
              <a:sym typeface="Titillium Web"/>
            </a:endParaRPr>
          </a:p>
        </p:txBody>
      </p:sp>
      <p:sp>
        <p:nvSpPr>
          <p:cNvPr id="770" name="Google Shape;770;g3d560554b33_0_39"/>
          <p:cNvSpPr txBox="1"/>
          <p:nvPr/>
        </p:nvSpPr>
        <p:spPr>
          <a:xfrm>
            <a:off x="222975" y="567694"/>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a:solidFill>
                  <a:srgbClr val="0160AC"/>
                </a:solidFill>
                <a:latin typeface="Titillium Web"/>
                <a:ea typeface="Titillium Web"/>
                <a:cs typeface="Titillium Web"/>
                <a:sym typeface="Titillium Web"/>
              </a:rPr>
              <a:t>D - PERGUNTAS EXTRAS</a:t>
            </a:r>
            <a:endParaRPr sz="1400" b="0" i="0" u="none" strike="noStrike" cap="none">
              <a:solidFill>
                <a:srgbClr val="000000"/>
              </a:solidFill>
              <a:latin typeface="Arial"/>
              <a:ea typeface="Arial"/>
              <a:cs typeface="Arial"/>
              <a:sym typeface="Arial"/>
            </a:endParaRPr>
          </a:p>
        </p:txBody>
      </p:sp>
      <p:pic>
        <p:nvPicPr>
          <p:cNvPr id="771" name="Google Shape;771;g3d560554b33_0_39"/>
          <p:cNvPicPr preferRelativeResize="0"/>
          <p:nvPr/>
        </p:nvPicPr>
        <p:blipFill>
          <a:blip r:embed="rId4">
            <a:alphaModFix/>
          </a:blip>
          <a:stretch>
            <a:fillRect/>
          </a:stretch>
        </p:blipFill>
        <p:spPr>
          <a:xfrm>
            <a:off x="260950" y="1190043"/>
            <a:ext cx="3250002" cy="1609157"/>
          </a:xfrm>
          <a:prstGeom prst="rect">
            <a:avLst/>
          </a:prstGeom>
          <a:noFill/>
          <a:ln>
            <a:noFill/>
          </a:ln>
        </p:spPr>
      </p:pic>
      <p:grpSp>
        <p:nvGrpSpPr>
          <p:cNvPr id="772" name="Google Shape;772;g3d560554b33_0_39"/>
          <p:cNvGrpSpPr/>
          <p:nvPr/>
        </p:nvGrpSpPr>
        <p:grpSpPr>
          <a:xfrm>
            <a:off x="606600" y="1240800"/>
            <a:ext cx="574800" cy="217675"/>
            <a:chOff x="378000" y="1545600"/>
            <a:chExt cx="574800" cy="217675"/>
          </a:xfrm>
        </p:grpSpPr>
        <p:sp>
          <p:nvSpPr>
            <p:cNvPr id="773" name="Google Shape;773;g3d560554b33_0_39"/>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774" name="Google Shape;774;g3d560554b33_0_39"/>
            <p:cNvSpPr txBox="1"/>
            <p:nvPr/>
          </p:nvSpPr>
          <p:spPr>
            <a:xfrm>
              <a:off x="492960" y="1545600"/>
              <a:ext cx="345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775" name="Google Shape;775;g3d560554b33_0_39"/>
            <p:cNvSpPr txBox="1"/>
            <p:nvPr/>
          </p:nvSpPr>
          <p:spPr>
            <a:xfrm>
              <a:off x="492960" y="1642139"/>
              <a:ext cx="345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a:solidFill>
                    <a:srgbClr val="042C5C"/>
                  </a:solidFill>
                  <a:latin typeface="Titillium Web"/>
                  <a:ea typeface="Titillium Web"/>
                  <a:cs typeface="Titillium Web"/>
                  <a:sym typeface="Titillium Web"/>
                </a:rPr>
                <a:t>84,8</a:t>
              </a:r>
              <a:r>
                <a:rPr lang="en-US" sz="600" b="1" i="0" u="none" strike="noStrike" cap="none">
                  <a:solidFill>
                    <a:srgbClr val="042C5C"/>
                  </a:solidFill>
                  <a:latin typeface="Titillium Web"/>
                  <a:ea typeface="Titillium Web"/>
                  <a:cs typeface="Titillium Web"/>
                  <a:sym typeface="Titillium Web"/>
                </a:rPr>
                <a:t>%</a:t>
              </a:r>
              <a:endParaRPr b="1"/>
            </a:p>
          </p:txBody>
        </p:sp>
      </p:grpSp>
      <p:grpSp>
        <p:nvGrpSpPr>
          <p:cNvPr id="776" name="Google Shape;776;g3d560554b33_0_39"/>
          <p:cNvGrpSpPr/>
          <p:nvPr/>
        </p:nvGrpSpPr>
        <p:grpSpPr>
          <a:xfrm>
            <a:off x="2099600" y="1240800"/>
            <a:ext cx="574800" cy="217675"/>
            <a:chOff x="378000" y="1545600"/>
            <a:chExt cx="574800" cy="217675"/>
          </a:xfrm>
        </p:grpSpPr>
        <p:sp>
          <p:nvSpPr>
            <p:cNvPr id="777" name="Google Shape;777;g3d560554b33_0_39"/>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778" name="Google Shape;778;g3d560554b33_0_39"/>
            <p:cNvSpPr txBox="1"/>
            <p:nvPr/>
          </p:nvSpPr>
          <p:spPr>
            <a:xfrm>
              <a:off x="492960" y="1545600"/>
              <a:ext cx="345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779" name="Google Shape;779;g3d560554b33_0_39"/>
            <p:cNvSpPr txBox="1"/>
            <p:nvPr/>
          </p:nvSpPr>
          <p:spPr>
            <a:xfrm>
              <a:off x="492960" y="1642139"/>
              <a:ext cx="345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a:solidFill>
                    <a:srgbClr val="042C5C"/>
                  </a:solidFill>
                  <a:latin typeface="Titillium Web"/>
                  <a:ea typeface="Titillium Web"/>
                  <a:cs typeface="Titillium Web"/>
                  <a:sym typeface="Titillium Web"/>
                </a:rPr>
                <a:t>3</a:t>
              </a:r>
              <a:r>
                <a:rPr lang="en-US" sz="600" b="1" i="0" u="none" strike="noStrike" cap="none">
                  <a:solidFill>
                    <a:srgbClr val="042C5C"/>
                  </a:solidFill>
                  <a:latin typeface="Titillium Web"/>
                  <a:ea typeface="Titillium Web"/>
                  <a:cs typeface="Titillium Web"/>
                  <a:sym typeface="Titillium Web"/>
                </a:rPr>
                <a:t>%</a:t>
              </a:r>
              <a:endParaRPr b="1"/>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3d560554b33_0_60"/>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789" name="Google Shape;789;g3d560554b33_0_60"/>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790" name="Google Shape;790;g3d560554b33_0_60"/>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791" name="Google Shape;791;g3d560554b33_0_60"/>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792" name="Google Shape;792;g3d560554b33_0_60"/>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grpSp>
        <p:nvGrpSpPr>
          <p:cNvPr id="793" name="Google Shape;793;g3d560554b33_0_60"/>
          <p:cNvGrpSpPr/>
          <p:nvPr/>
        </p:nvGrpSpPr>
        <p:grpSpPr>
          <a:xfrm>
            <a:off x="222975" y="2847775"/>
            <a:ext cx="3334249" cy="532930"/>
            <a:chOff x="0" y="-9525"/>
            <a:chExt cx="2389800" cy="494736"/>
          </a:xfrm>
        </p:grpSpPr>
        <p:sp>
          <p:nvSpPr>
            <p:cNvPr id="794" name="Google Shape;794;g3d560554b33_0_60"/>
            <p:cNvSpPr/>
            <p:nvPr/>
          </p:nvSpPr>
          <p:spPr>
            <a:xfrm>
              <a:off x="0" y="0"/>
              <a:ext cx="2389690" cy="485211"/>
            </a:xfrm>
            <a:custGeom>
              <a:avLst/>
              <a:gdLst/>
              <a:ahLst/>
              <a:cxnLst/>
              <a:rect l="l" t="t" r="r" b="b"/>
              <a:pathLst>
                <a:path w="2389690" h="485211" extrusionOk="0">
                  <a:moveTo>
                    <a:pt x="11610" y="0"/>
                  </a:moveTo>
                  <a:lnTo>
                    <a:pt x="2378080" y="0"/>
                  </a:lnTo>
                  <a:cubicBezTo>
                    <a:pt x="2381159" y="0"/>
                    <a:pt x="2384112" y="1223"/>
                    <a:pt x="2386290" y="3401"/>
                  </a:cubicBezTo>
                  <a:cubicBezTo>
                    <a:pt x="2388467" y="5578"/>
                    <a:pt x="2389690" y="8531"/>
                    <a:pt x="2389690" y="11610"/>
                  </a:cubicBezTo>
                  <a:lnTo>
                    <a:pt x="2389690" y="473600"/>
                  </a:lnTo>
                  <a:cubicBezTo>
                    <a:pt x="2389690" y="476679"/>
                    <a:pt x="2388467" y="479633"/>
                    <a:pt x="2386290" y="481810"/>
                  </a:cubicBezTo>
                  <a:cubicBezTo>
                    <a:pt x="2384112" y="483987"/>
                    <a:pt x="2381159" y="485211"/>
                    <a:pt x="2378080" y="485211"/>
                  </a:cubicBezTo>
                  <a:lnTo>
                    <a:pt x="11610" y="485211"/>
                  </a:lnTo>
                  <a:cubicBezTo>
                    <a:pt x="8531" y="485211"/>
                    <a:pt x="5578" y="483987"/>
                    <a:pt x="3401" y="481810"/>
                  </a:cubicBezTo>
                  <a:cubicBezTo>
                    <a:pt x="1223" y="479633"/>
                    <a:pt x="0" y="476679"/>
                    <a:pt x="0" y="473600"/>
                  </a:cubicBezTo>
                  <a:lnTo>
                    <a:pt x="0" y="11610"/>
                  </a:lnTo>
                  <a:cubicBezTo>
                    <a:pt x="0" y="8531"/>
                    <a:pt x="1223" y="5578"/>
                    <a:pt x="3401" y="3401"/>
                  </a:cubicBezTo>
                  <a:cubicBezTo>
                    <a:pt x="5578" y="1223"/>
                    <a:pt x="8531" y="0"/>
                    <a:pt x="11610" y="0"/>
                  </a:cubicBezTo>
                  <a:close/>
                </a:path>
              </a:pathLst>
            </a:custGeom>
            <a:gradFill>
              <a:gsLst>
                <a:gs pos="0">
                  <a:srgbClr val="1C3750">
                    <a:alpha val="90196"/>
                  </a:srgbClr>
                </a:gs>
                <a:gs pos="96000">
                  <a:srgbClr val="4989C2">
                    <a:alpha val="90196"/>
                  </a:srgbClr>
                </a:gs>
                <a:gs pos="100000">
                  <a:srgbClr val="4989C2">
                    <a:alpha val="90196"/>
                  </a:srgbClr>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g3d560554b33_0_60"/>
            <p:cNvSpPr txBox="1"/>
            <p:nvPr/>
          </p:nvSpPr>
          <p:spPr>
            <a:xfrm>
              <a:off x="0" y="-9525"/>
              <a:ext cx="2389800" cy="494700"/>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6" name="Google Shape;796;g3d560554b33_0_60"/>
          <p:cNvSpPr txBox="1"/>
          <p:nvPr/>
        </p:nvSpPr>
        <p:spPr>
          <a:xfrm>
            <a:off x="307075" y="2943647"/>
            <a:ext cx="3165900" cy="351000"/>
          </a:xfrm>
          <a:prstGeom prst="rect">
            <a:avLst/>
          </a:prstGeom>
          <a:noFill/>
          <a:ln>
            <a:noFill/>
          </a:ln>
        </p:spPr>
        <p:txBody>
          <a:bodyPr spcFirstLastPara="1" wrap="square" lIns="0" tIns="0" rIns="0" bIns="0" anchor="t" anchorCtr="0">
            <a:spAutoFit/>
          </a:bodyPr>
          <a:lstStyle/>
          <a:p>
            <a:pPr marL="0" marR="0" lvl="0" indent="0" algn="just" rtl="0">
              <a:lnSpc>
                <a:spcPct val="140066"/>
              </a:lnSpc>
              <a:spcBef>
                <a:spcPts val="0"/>
              </a:spcBef>
              <a:spcAft>
                <a:spcPts val="0"/>
              </a:spcAft>
              <a:buClr>
                <a:srgbClr val="000000"/>
              </a:buClr>
              <a:buSzPts val="599"/>
              <a:buFont typeface="Arial"/>
              <a:buNone/>
            </a:pP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64,6</a:t>
            </a:r>
            <a:r>
              <a:rPr lang="en-US" sz="600" i="0" u="none" strike="noStrike" cap="none">
                <a:solidFill>
                  <a:srgbClr val="FFFFFF"/>
                </a:solidFill>
                <a:latin typeface="Titillium Web"/>
                <a:ea typeface="Titillium Web"/>
                <a:cs typeface="Titillium Web"/>
                <a:sym typeface="Titillium Web"/>
              </a:rPr>
              <a:t>%</a:t>
            </a:r>
            <a:r>
              <a:rPr lang="en-US" sz="600">
                <a:solidFill>
                  <a:srgbClr val="FFFFFF"/>
                </a:solidFill>
                <a:latin typeface="Titillium Web"/>
                <a:ea typeface="Titillium Web"/>
                <a:cs typeface="Titillium Web"/>
                <a:sym typeface="Titillium Web"/>
              </a:rPr>
              <a:t> avaliaram com  percepção positiva (</a:t>
            </a:r>
            <a:r>
              <a:rPr lang="en-US" sz="600">
                <a:solidFill>
                  <a:schemeClr val="lt1"/>
                </a:solidFill>
                <a:latin typeface="Titillium Web"/>
                <a:ea typeface="Titillium Web"/>
                <a:cs typeface="Titillium Web"/>
                <a:sym typeface="Titillium Web"/>
              </a:rPr>
              <a:t>classificação </a:t>
            </a:r>
            <a:r>
              <a:rPr lang="en-US" sz="600">
                <a:solidFill>
                  <a:srgbClr val="FFFFFF"/>
                </a:solidFill>
                <a:latin typeface="Titillium Web"/>
                <a:ea typeface="Titillium Web"/>
                <a:cs typeface="Titillium Web"/>
                <a:sym typeface="Titillium Web"/>
              </a:rPr>
              <a:t>Média) a clareza de informações regulatórias  do plano. Além disso, 17,6% relatam dificuldades sobre entendimento das  regras regulatórias do plano. </a:t>
            </a:r>
            <a:endParaRPr sz="600" i="0" u="none" strike="noStrike" cap="none">
              <a:solidFill>
                <a:srgbClr val="000000"/>
              </a:solidFill>
              <a:latin typeface="Titillium Web"/>
              <a:ea typeface="Titillium Web"/>
              <a:cs typeface="Titillium Web"/>
              <a:sym typeface="Titillium Web"/>
            </a:endParaRPr>
          </a:p>
        </p:txBody>
      </p:sp>
      <p:sp>
        <p:nvSpPr>
          <p:cNvPr id="797" name="Google Shape;797;g3d560554b33_0_60"/>
          <p:cNvSpPr txBox="1"/>
          <p:nvPr/>
        </p:nvSpPr>
        <p:spPr>
          <a:xfrm>
            <a:off x="378000" y="4771237"/>
            <a:ext cx="3024000" cy="61500"/>
          </a:xfrm>
          <a:prstGeom prst="rect">
            <a:avLst/>
          </a:prstGeom>
          <a:noFill/>
          <a:ln>
            <a:noFill/>
          </a:ln>
        </p:spPr>
        <p:txBody>
          <a:bodyPr spcFirstLastPara="1" wrap="square" lIns="0" tIns="0" rIns="0" bIns="0" anchor="t" anchorCtr="0">
            <a:spAutoFit/>
          </a:bodyPr>
          <a:lstStyle/>
          <a:p>
            <a:pPr marL="0" marR="0" lvl="0" indent="0" algn="just" rtl="0">
              <a:lnSpc>
                <a:spcPct val="140100"/>
              </a:lnSpc>
              <a:spcBef>
                <a:spcPts val="0"/>
              </a:spcBef>
              <a:spcAft>
                <a:spcPts val="0"/>
              </a:spcAft>
              <a:buClr>
                <a:srgbClr val="000000"/>
              </a:buClr>
              <a:buSzPts val="399"/>
              <a:buFont typeface="Arial"/>
              <a:buNone/>
            </a:pPr>
            <a:r>
              <a:rPr lang="en-US" sz="399" b="0" i="0" u="none" strike="noStrike" cap="none">
                <a:solidFill>
                  <a:srgbClr val="042C5C"/>
                </a:solidFill>
                <a:latin typeface="Titillium Web"/>
                <a:ea typeface="Titillium Web"/>
                <a:cs typeface="Titillium Web"/>
                <a:sym typeface="Titillium Web"/>
              </a:rPr>
              <a:t>*Essas proporções são calculadas excluindo os beneficiários que responderam  “Não </a:t>
            </a:r>
            <a:r>
              <a:rPr lang="en-US" sz="399">
                <a:solidFill>
                  <a:srgbClr val="042C5C"/>
                </a:solidFill>
                <a:latin typeface="Titillium Web"/>
                <a:ea typeface="Titillium Web"/>
                <a:cs typeface="Titillium Web"/>
                <a:sym typeface="Titillium Web"/>
              </a:rPr>
              <a:t>utilizo esses serviços</a:t>
            </a:r>
            <a:r>
              <a:rPr lang="en-US" sz="399" b="0" i="0" u="none" strike="noStrike" cap="none">
                <a:solidFill>
                  <a:srgbClr val="042C5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sp>
        <p:nvSpPr>
          <p:cNvPr id="798" name="Google Shape;798;g3d560554b33_0_60"/>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22</a:t>
            </a:r>
            <a:endParaRPr sz="1400" b="0" i="0" u="none" strike="noStrike" cap="none">
              <a:solidFill>
                <a:srgbClr val="000000"/>
              </a:solidFill>
              <a:latin typeface="Arial"/>
              <a:ea typeface="Arial"/>
              <a:cs typeface="Arial"/>
              <a:sym typeface="Arial"/>
            </a:endParaRPr>
          </a:p>
        </p:txBody>
      </p:sp>
      <p:sp>
        <p:nvSpPr>
          <p:cNvPr id="799" name="Google Shape;799;g3d560554b33_0_60"/>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
        <p:nvSpPr>
          <p:cNvPr id="800" name="Google Shape;800;g3d560554b33_0_60"/>
          <p:cNvSpPr txBox="1"/>
          <p:nvPr/>
        </p:nvSpPr>
        <p:spPr>
          <a:xfrm>
            <a:off x="218850" y="823903"/>
            <a:ext cx="3334200" cy="2217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1100"/>
              <a:buFont typeface="Arial"/>
              <a:buNone/>
            </a:pPr>
            <a:r>
              <a:rPr lang="en-US" sz="600">
                <a:solidFill>
                  <a:srgbClr val="042C5C"/>
                </a:solidFill>
                <a:latin typeface="Titillium Web"/>
                <a:ea typeface="Titillium Web"/>
                <a:cs typeface="Titillium Web"/>
                <a:sym typeface="Titillium Web"/>
              </a:rPr>
              <a:t>13. Como o(a) Sr.(a) avalia a clareza das informações prestadas pela CAFAZ sobre regras do plano, autorizações, coparticipação e reembolsos?</a:t>
            </a:r>
            <a:endParaRPr sz="600" b="0" i="0" u="none" strike="noStrike" cap="none">
              <a:solidFill>
                <a:srgbClr val="042C5C"/>
              </a:solidFill>
              <a:latin typeface="Titillium Web"/>
              <a:ea typeface="Titillium Web"/>
              <a:cs typeface="Titillium Web"/>
              <a:sym typeface="Titillium Web"/>
            </a:endParaRPr>
          </a:p>
        </p:txBody>
      </p:sp>
      <p:sp>
        <p:nvSpPr>
          <p:cNvPr id="801" name="Google Shape;801;g3d560554b33_0_60"/>
          <p:cNvSpPr txBox="1"/>
          <p:nvPr/>
        </p:nvSpPr>
        <p:spPr>
          <a:xfrm>
            <a:off x="222975" y="567694"/>
            <a:ext cx="3024000" cy="18480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a:solidFill>
                  <a:srgbClr val="0160AC"/>
                </a:solidFill>
                <a:latin typeface="Titillium Web"/>
                <a:ea typeface="Titillium Web"/>
                <a:cs typeface="Titillium Web"/>
                <a:sym typeface="Titillium Web"/>
              </a:rPr>
              <a:t>D - PERGUNTAS EXTRAS</a:t>
            </a:r>
            <a:endParaRPr sz="1400" b="0" i="0" u="none" strike="noStrike" cap="none">
              <a:solidFill>
                <a:srgbClr val="000000"/>
              </a:solidFill>
              <a:latin typeface="Arial"/>
              <a:ea typeface="Arial"/>
              <a:cs typeface="Arial"/>
              <a:sym typeface="Arial"/>
            </a:endParaRPr>
          </a:p>
        </p:txBody>
      </p:sp>
      <p:pic>
        <p:nvPicPr>
          <p:cNvPr id="802" name="Google Shape;802;g3d560554b33_0_60"/>
          <p:cNvPicPr preferRelativeResize="0"/>
          <p:nvPr/>
        </p:nvPicPr>
        <p:blipFill>
          <a:blip r:embed="rId4">
            <a:alphaModFix/>
          </a:blip>
          <a:stretch>
            <a:fillRect/>
          </a:stretch>
        </p:blipFill>
        <p:spPr>
          <a:xfrm>
            <a:off x="260950" y="1190843"/>
            <a:ext cx="3250002" cy="1607570"/>
          </a:xfrm>
          <a:prstGeom prst="rect">
            <a:avLst/>
          </a:prstGeom>
          <a:noFill/>
          <a:ln>
            <a:noFill/>
          </a:ln>
        </p:spPr>
      </p:pic>
      <p:grpSp>
        <p:nvGrpSpPr>
          <p:cNvPr id="803" name="Google Shape;803;g3d560554b33_0_60"/>
          <p:cNvGrpSpPr/>
          <p:nvPr/>
        </p:nvGrpSpPr>
        <p:grpSpPr>
          <a:xfrm>
            <a:off x="606600" y="1088400"/>
            <a:ext cx="574800" cy="217675"/>
            <a:chOff x="378000" y="1545600"/>
            <a:chExt cx="574800" cy="217675"/>
          </a:xfrm>
        </p:grpSpPr>
        <p:sp>
          <p:nvSpPr>
            <p:cNvPr id="804" name="Google Shape;804;g3d560554b33_0_60"/>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805" name="Google Shape;805;g3d560554b33_0_60"/>
            <p:cNvSpPr txBox="1"/>
            <p:nvPr/>
          </p:nvSpPr>
          <p:spPr>
            <a:xfrm>
              <a:off x="492960" y="1545600"/>
              <a:ext cx="345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T2B</a:t>
              </a:r>
              <a:endParaRPr b="1"/>
            </a:p>
          </p:txBody>
        </p:sp>
        <p:sp>
          <p:nvSpPr>
            <p:cNvPr id="806" name="Google Shape;806;g3d560554b33_0_60"/>
            <p:cNvSpPr txBox="1"/>
            <p:nvPr/>
          </p:nvSpPr>
          <p:spPr>
            <a:xfrm>
              <a:off x="492960" y="1642139"/>
              <a:ext cx="345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a:solidFill>
                    <a:srgbClr val="042C5C"/>
                  </a:solidFill>
                  <a:latin typeface="Titillium Web"/>
                  <a:ea typeface="Titillium Web"/>
                  <a:cs typeface="Titillium Web"/>
                  <a:sym typeface="Titillium Web"/>
                </a:rPr>
                <a:t>64,6</a:t>
              </a:r>
              <a:r>
                <a:rPr lang="en-US" sz="600" b="1" i="0" u="none" strike="noStrike" cap="none">
                  <a:solidFill>
                    <a:srgbClr val="042C5C"/>
                  </a:solidFill>
                  <a:latin typeface="Titillium Web"/>
                  <a:ea typeface="Titillium Web"/>
                  <a:cs typeface="Titillium Web"/>
                  <a:sym typeface="Titillium Web"/>
                </a:rPr>
                <a:t>%</a:t>
              </a:r>
              <a:endParaRPr b="1"/>
            </a:p>
          </p:txBody>
        </p:sp>
      </p:grpSp>
      <p:grpSp>
        <p:nvGrpSpPr>
          <p:cNvPr id="807" name="Google Shape;807;g3d560554b33_0_60"/>
          <p:cNvGrpSpPr/>
          <p:nvPr/>
        </p:nvGrpSpPr>
        <p:grpSpPr>
          <a:xfrm>
            <a:off x="2099600" y="1088400"/>
            <a:ext cx="574800" cy="217675"/>
            <a:chOff x="378000" y="1545600"/>
            <a:chExt cx="574800" cy="217675"/>
          </a:xfrm>
        </p:grpSpPr>
        <p:sp>
          <p:nvSpPr>
            <p:cNvPr id="808" name="Google Shape;808;g3d560554b33_0_60"/>
            <p:cNvSpPr/>
            <p:nvPr/>
          </p:nvSpPr>
          <p:spPr>
            <a:xfrm>
              <a:off x="378000" y="1602175"/>
              <a:ext cx="574800" cy="161100"/>
            </a:xfrm>
            <a:prstGeom prst="roundRect">
              <a:avLst>
                <a:gd name="adj" fmla="val 16667"/>
              </a:avLst>
            </a:pr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endParaRPr>
            </a:p>
          </p:txBody>
        </p:sp>
        <p:sp>
          <p:nvSpPr>
            <p:cNvPr id="809" name="Google Shape;809;g3d560554b33_0_60"/>
            <p:cNvSpPr txBox="1"/>
            <p:nvPr/>
          </p:nvSpPr>
          <p:spPr>
            <a:xfrm>
              <a:off x="492960" y="1545600"/>
              <a:ext cx="345000" cy="1077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99" b="1" i="0" u="none" strike="noStrike" cap="none">
                  <a:solidFill>
                    <a:srgbClr val="042C5C"/>
                  </a:solidFill>
                  <a:latin typeface="Titillium Web"/>
                  <a:ea typeface="Titillium Web"/>
                  <a:cs typeface="Titillium Web"/>
                  <a:sym typeface="Titillium Web"/>
                </a:rPr>
                <a:t>B2B</a:t>
              </a:r>
              <a:endParaRPr b="1"/>
            </a:p>
          </p:txBody>
        </p:sp>
        <p:sp>
          <p:nvSpPr>
            <p:cNvPr id="810" name="Google Shape;810;g3d560554b33_0_60"/>
            <p:cNvSpPr txBox="1"/>
            <p:nvPr/>
          </p:nvSpPr>
          <p:spPr>
            <a:xfrm>
              <a:off x="492960" y="1642139"/>
              <a:ext cx="345000" cy="92400"/>
            </a:xfrm>
            <a:prstGeom prst="rect">
              <a:avLst/>
            </a:prstGeom>
            <a:noFill/>
            <a:ln>
              <a:noFill/>
            </a:ln>
          </p:spPr>
          <p:txBody>
            <a:bodyPr spcFirstLastPara="1" wrap="square" lIns="0" tIns="0" rIns="0" bIns="0" anchor="t" anchorCtr="0">
              <a:spAutoFit/>
            </a:bodyPr>
            <a:lstStyle/>
            <a:p>
              <a:pPr marL="0" marR="0" lvl="0" indent="0" algn="ctr" rtl="0">
                <a:lnSpc>
                  <a:spcPct val="140057"/>
                </a:lnSpc>
                <a:spcBef>
                  <a:spcPts val="0"/>
                </a:spcBef>
                <a:spcAft>
                  <a:spcPts val="0"/>
                </a:spcAft>
                <a:buNone/>
              </a:pPr>
              <a:r>
                <a:rPr lang="en-US" sz="600" b="1">
                  <a:solidFill>
                    <a:srgbClr val="042C5C"/>
                  </a:solidFill>
                  <a:latin typeface="Titillium Web"/>
                  <a:ea typeface="Titillium Web"/>
                  <a:cs typeface="Titillium Web"/>
                  <a:sym typeface="Titillium Web"/>
                </a:rPr>
                <a:t>17,6</a:t>
              </a:r>
              <a:r>
                <a:rPr lang="en-US" sz="600" b="1" i="0" u="none" strike="noStrike" cap="none">
                  <a:solidFill>
                    <a:srgbClr val="042C5C"/>
                  </a:solidFill>
                  <a:latin typeface="Titillium Web"/>
                  <a:ea typeface="Titillium Web"/>
                  <a:cs typeface="Titillium Web"/>
                  <a:sym typeface="Titillium Web"/>
                </a:rPr>
                <a:t>%</a:t>
              </a:r>
              <a:endParaRPr b="1"/>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5"/>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820" name="Google Shape;820;p15"/>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821" name="Google Shape;821;p15"/>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822" name="Google Shape;822;p15"/>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823" name="Google Shape;823;p15"/>
          <p:cNvSpPr txBox="1"/>
          <p:nvPr/>
        </p:nvSpPr>
        <p:spPr>
          <a:xfrm>
            <a:off x="378000" y="1676834"/>
            <a:ext cx="3024000" cy="2235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600"/>
              </a:spcBef>
              <a:spcAft>
                <a:spcPts val="0"/>
              </a:spcAft>
              <a:buClr>
                <a:schemeClr val="dk1"/>
              </a:buClr>
              <a:buSzPts val="1100"/>
              <a:buFont typeface="Arial"/>
              <a:buNone/>
            </a:pPr>
            <a:r>
              <a:rPr lang="en-US" sz="600">
                <a:solidFill>
                  <a:schemeClr val="dk1"/>
                </a:solidFill>
                <a:latin typeface="Titillium Web"/>
                <a:ea typeface="Titillium Web"/>
                <a:cs typeface="Titillium Web"/>
                <a:sym typeface="Titillium Web"/>
              </a:rPr>
              <a:t>A análise dos resultados da pesquisa de satisfação dos beneficiários da CAFAZ evidencia um desempenho consistente em aspectos centrais da experiência com o plano, especialmente no que se refere à frequência com que os beneficiários conseguem acessar cuidados de saúde quando necessitam, à atenção recebida em situações de necessidade imediata e à avaliação geral do plano de saúde. Observa-se também percepção favorável em relação à recomendação do plano a familiares e amigos, bem como à qualidade do atendimento prestado pelos profissionais e serviços credenciados, indicando um bom nível de confiança na operadora e na rede assistencial disponibilizada .</a:t>
            </a:r>
            <a:endParaRPr sz="600">
              <a:solidFill>
                <a:schemeClr val="dk1"/>
              </a:solidFill>
              <a:latin typeface="Titillium Web"/>
              <a:ea typeface="Titillium Web"/>
              <a:cs typeface="Titillium Web"/>
              <a:sym typeface="Titillium Web"/>
            </a:endParaRPr>
          </a:p>
          <a:p>
            <a:pPr marL="0" lvl="0" indent="0" algn="just" rtl="0">
              <a:lnSpc>
                <a:spcPct val="115000"/>
              </a:lnSpc>
              <a:spcBef>
                <a:spcPts val="600"/>
              </a:spcBef>
              <a:spcAft>
                <a:spcPts val="0"/>
              </a:spcAft>
              <a:buClr>
                <a:schemeClr val="dk1"/>
              </a:buClr>
              <a:buSzPts val="1100"/>
              <a:buFont typeface="Arial"/>
              <a:buNone/>
            </a:pPr>
            <a:r>
              <a:rPr lang="en-US" sz="600">
                <a:solidFill>
                  <a:schemeClr val="dk1"/>
                </a:solidFill>
                <a:latin typeface="Titillium Web"/>
                <a:ea typeface="Titillium Web"/>
                <a:cs typeface="Titillium Web"/>
                <a:sym typeface="Titillium Web"/>
              </a:rPr>
              <a:t>Os resultados apontam também oportunidades de aprimoramento em dimensões importantes da jornada do beneficiário, em especial o recebimento de comunicações sobre a necessidade de realização de consultas ou exames preventivos, a facilidade de acesso à lista de prestadores de serviços e a facilidade de preenchimento de documentos e formulários. </a:t>
            </a:r>
            <a:endParaRPr sz="600">
              <a:solidFill>
                <a:schemeClr val="dk1"/>
              </a:solidFill>
              <a:latin typeface="Titillium Web"/>
              <a:ea typeface="Titillium Web"/>
              <a:cs typeface="Titillium Web"/>
              <a:sym typeface="Titillium Web"/>
            </a:endParaRPr>
          </a:p>
          <a:p>
            <a:pPr marL="0" lvl="0" indent="0" algn="just" rtl="0">
              <a:lnSpc>
                <a:spcPct val="115000"/>
              </a:lnSpc>
              <a:spcBef>
                <a:spcPts val="600"/>
              </a:spcBef>
              <a:spcAft>
                <a:spcPts val="0"/>
              </a:spcAft>
              <a:buClr>
                <a:schemeClr val="dk1"/>
              </a:buClr>
              <a:buSzPts val="1100"/>
              <a:buFont typeface="Arial"/>
              <a:buNone/>
            </a:pPr>
            <a:r>
              <a:rPr lang="en-US" sz="600">
                <a:solidFill>
                  <a:schemeClr val="dk1"/>
                </a:solidFill>
                <a:latin typeface="Titillium Web"/>
                <a:ea typeface="Titillium Web"/>
                <a:cs typeface="Titillium Web"/>
                <a:sym typeface="Titillium Web"/>
              </a:rPr>
              <a:t>De forma geral, a CAFAZ apresenta uma base sólida de satisfação entre seus beneficiários, sustentada pela confiança no cuidado prestado e pela experiência assistencial oferecida. Ao avançar nos pontos identificados como oportunidades de melhoria, a operadora tende a fortalecer ainda mais o relacionamento com seus beneficiários e elevar a qualidade percebida de seus serviços, consolidando sua posição como uma prestadora comprometida com a evolução contínua e a experiência do usuário.</a:t>
            </a:r>
            <a:endParaRPr sz="600">
              <a:solidFill>
                <a:schemeClr val="dk1"/>
              </a:solidFill>
              <a:latin typeface="Titillium Web"/>
              <a:ea typeface="Titillium Web"/>
              <a:cs typeface="Titillium Web"/>
              <a:sym typeface="Titillium Web"/>
            </a:endParaRPr>
          </a:p>
          <a:p>
            <a:pPr marL="0" marR="0" lvl="0" indent="0" algn="just" rtl="0">
              <a:lnSpc>
                <a:spcPct val="115000"/>
              </a:lnSpc>
              <a:spcBef>
                <a:spcPts val="600"/>
              </a:spcBef>
              <a:spcAft>
                <a:spcPts val="600"/>
              </a:spcAft>
              <a:buClr>
                <a:schemeClr val="dk1"/>
              </a:buClr>
              <a:buSzPts val="1100"/>
              <a:buFont typeface="Arial"/>
              <a:buNone/>
            </a:pPr>
            <a:endParaRPr sz="600">
              <a:solidFill>
                <a:schemeClr val="dk1"/>
              </a:solidFill>
              <a:latin typeface="Titillium Web"/>
              <a:ea typeface="Titillium Web"/>
              <a:cs typeface="Titillium Web"/>
              <a:sym typeface="Titillium Web"/>
            </a:endParaRPr>
          </a:p>
        </p:txBody>
      </p:sp>
      <p:grpSp>
        <p:nvGrpSpPr>
          <p:cNvPr id="824" name="Google Shape;824;p15"/>
          <p:cNvGrpSpPr/>
          <p:nvPr/>
        </p:nvGrpSpPr>
        <p:grpSpPr>
          <a:xfrm>
            <a:off x="378000" y="426632"/>
            <a:ext cx="3024000" cy="1202577"/>
            <a:chOff x="0" y="-9525"/>
            <a:chExt cx="2167467" cy="861953"/>
          </a:xfrm>
        </p:grpSpPr>
        <p:sp>
          <p:nvSpPr>
            <p:cNvPr id="825" name="Google Shape;825;p15"/>
            <p:cNvSpPr/>
            <p:nvPr/>
          </p:nvSpPr>
          <p:spPr>
            <a:xfrm>
              <a:off x="0" y="0"/>
              <a:ext cx="2167467" cy="852428"/>
            </a:xfrm>
            <a:custGeom>
              <a:avLst/>
              <a:gdLst/>
              <a:ahLst/>
              <a:cxnLst/>
              <a:rect l="l" t="t" r="r" b="b"/>
              <a:pathLst>
                <a:path w="2167467" h="852428" extrusionOk="0">
                  <a:moveTo>
                    <a:pt x="12801" y="0"/>
                  </a:moveTo>
                  <a:lnTo>
                    <a:pt x="2154666" y="0"/>
                  </a:lnTo>
                  <a:cubicBezTo>
                    <a:pt x="2161736" y="0"/>
                    <a:pt x="2167467" y="5731"/>
                    <a:pt x="2167467" y="12801"/>
                  </a:cubicBezTo>
                  <a:lnTo>
                    <a:pt x="2167467" y="839627"/>
                  </a:lnTo>
                  <a:cubicBezTo>
                    <a:pt x="2167467" y="846696"/>
                    <a:pt x="2161736" y="852428"/>
                    <a:pt x="2154666" y="852428"/>
                  </a:cubicBezTo>
                  <a:lnTo>
                    <a:pt x="12801" y="852428"/>
                  </a:lnTo>
                  <a:cubicBezTo>
                    <a:pt x="5731" y="852428"/>
                    <a:pt x="0" y="846696"/>
                    <a:pt x="0" y="839627"/>
                  </a:cubicBezTo>
                  <a:lnTo>
                    <a:pt x="0" y="12801"/>
                  </a:lnTo>
                  <a:cubicBezTo>
                    <a:pt x="0" y="5731"/>
                    <a:pt x="5731" y="0"/>
                    <a:pt x="12801" y="0"/>
                  </a:cubicBezTo>
                  <a:close/>
                </a:path>
              </a:pathLst>
            </a:custGeom>
            <a:gradFill>
              <a:gsLst>
                <a:gs pos="0">
                  <a:srgbClr val="1C3750">
                    <a:alpha val="90196"/>
                  </a:srgbClr>
                </a:gs>
                <a:gs pos="96000">
                  <a:srgbClr val="4989C2">
                    <a:alpha val="90196"/>
                  </a:srgbClr>
                </a:gs>
                <a:gs pos="100000">
                  <a:srgbClr val="4989C2">
                    <a:alpha val="90196"/>
                  </a:srgbClr>
                </a:gs>
              </a:gsLst>
              <a:lin ang="135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5"/>
            <p:cNvSpPr txBox="1"/>
            <p:nvPr/>
          </p:nvSpPr>
          <p:spPr>
            <a:xfrm>
              <a:off x="0" y="-9525"/>
              <a:ext cx="2167467" cy="861953"/>
            </a:xfrm>
            <a:prstGeom prst="rect">
              <a:avLst/>
            </a:prstGeom>
            <a:noFill/>
            <a:ln>
              <a:noFill/>
            </a:ln>
          </p:spPr>
          <p:txBody>
            <a:bodyPr spcFirstLastPara="1" wrap="square" lIns="50800" tIns="50800" rIns="50800" bIns="50800" anchor="ctr" anchorCtr="0">
              <a:noAutofit/>
            </a:bodyPr>
            <a:lstStyle/>
            <a:p>
              <a:pPr marL="0" marR="0" lvl="0" indent="0" algn="ctr" rtl="0">
                <a:lnSpc>
                  <a:spcPct val="32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7" name="Google Shape;827;p15"/>
          <p:cNvSpPr txBox="1"/>
          <p:nvPr/>
        </p:nvSpPr>
        <p:spPr>
          <a:xfrm>
            <a:off x="378000" y="862162"/>
            <a:ext cx="3024000" cy="30670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en-US" sz="1800" b="1" i="0" u="none" strike="noStrike" cap="none">
                <a:solidFill>
                  <a:srgbClr val="FFFFFF"/>
                </a:solidFill>
                <a:latin typeface="Titillium Web"/>
                <a:ea typeface="Titillium Web"/>
                <a:cs typeface="Titillium Web"/>
                <a:sym typeface="Titillium Web"/>
              </a:rPr>
              <a:t>CONCLUSÕES</a:t>
            </a:r>
            <a:endParaRPr sz="1400" b="0" i="0" u="none" strike="noStrike" cap="none">
              <a:solidFill>
                <a:srgbClr val="000000"/>
              </a:solidFill>
              <a:latin typeface="Arial"/>
              <a:ea typeface="Arial"/>
              <a:cs typeface="Arial"/>
              <a:sym typeface="Arial"/>
            </a:endParaRPr>
          </a:p>
        </p:txBody>
      </p:sp>
      <p:sp>
        <p:nvSpPr>
          <p:cNvPr id="828" name="Google Shape;828;p15"/>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sp>
        <p:nvSpPr>
          <p:cNvPr id="829" name="Google Shape;829;p15"/>
          <p:cNvSpPr txBox="1"/>
          <p:nvPr/>
        </p:nvSpPr>
        <p:spPr>
          <a:xfrm>
            <a:off x="3074781" y="4970582"/>
            <a:ext cx="3273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223B5E"/>
            </a:gs>
            <a:gs pos="100000">
              <a:srgbClr val="1B2F4A"/>
            </a:gs>
          </a:gsLst>
          <a:lin ang="5400000" scaled="0"/>
        </a:gradFill>
        <a:effectLst/>
      </p:bgPr>
    </p:bg>
    <p:spTree>
      <p:nvGrpSpPr>
        <p:cNvPr id="1" name="Shape 837"/>
        <p:cNvGrpSpPr/>
        <p:nvPr/>
      </p:nvGrpSpPr>
      <p:grpSpPr>
        <a:xfrm>
          <a:off x="0" y="0"/>
          <a:ext cx="0" cy="0"/>
          <a:chOff x="0" y="0"/>
          <a:chExt cx="0" cy="0"/>
        </a:xfrm>
      </p:grpSpPr>
      <p:sp>
        <p:nvSpPr>
          <p:cNvPr id="838" name="Google Shape;838;p16"/>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7999"/>
            </a:blip>
            <a:stretch>
              <a:fillRect l="-9594" t="-2049" r="-304828" b="-36612"/>
            </a:stretch>
          </a:blipFill>
          <a:ln>
            <a:noFill/>
          </a:ln>
        </p:spPr>
        <p:txBody>
          <a:bodyPr/>
          <a:lstStyle/>
          <a:p>
            <a:endParaRPr lang="pt-BR"/>
          </a:p>
        </p:txBody>
      </p:sp>
      <p:sp>
        <p:nvSpPr>
          <p:cNvPr id="839" name="Google Shape;839;p16"/>
          <p:cNvSpPr/>
          <p:nvPr/>
        </p:nvSpPr>
        <p:spPr>
          <a:xfrm>
            <a:off x="528572" y="1248415"/>
            <a:ext cx="2722855" cy="888332"/>
          </a:xfrm>
          <a:custGeom>
            <a:avLst/>
            <a:gdLst/>
            <a:ahLst/>
            <a:cxnLst/>
            <a:rect l="l" t="t" r="r" b="b"/>
            <a:pathLst>
              <a:path w="2722855" h="888332" extrusionOk="0">
                <a:moveTo>
                  <a:pt x="0" y="0"/>
                </a:moveTo>
                <a:lnTo>
                  <a:pt x="2722856" y="0"/>
                </a:lnTo>
                <a:lnTo>
                  <a:pt x="2722856" y="888332"/>
                </a:lnTo>
                <a:lnTo>
                  <a:pt x="0" y="888332"/>
                </a:lnTo>
                <a:lnTo>
                  <a:pt x="0" y="0"/>
                </a:lnTo>
                <a:close/>
              </a:path>
            </a:pathLst>
          </a:custGeom>
          <a:blipFill rotWithShape="1">
            <a:blip r:embed="rId4">
              <a:alphaModFix/>
            </a:blip>
            <a:stretch>
              <a:fillRect/>
            </a:stretch>
          </a:blipFill>
          <a:ln>
            <a:noFill/>
          </a:ln>
        </p:spPr>
        <p:txBody>
          <a:bodyPr/>
          <a:lstStyle/>
          <a:p>
            <a:endParaRPr lang="pt-BR"/>
          </a:p>
        </p:txBody>
      </p:sp>
      <p:sp>
        <p:nvSpPr>
          <p:cNvPr id="840" name="Google Shape;840;p16"/>
          <p:cNvSpPr txBox="1"/>
          <p:nvPr/>
        </p:nvSpPr>
        <p:spPr>
          <a:xfrm>
            <a:off x="0" y="3864913"/>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WWW.COLECTTA.COM.BR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3d20d9db7a2_0_88" descr="Pessoa cortando bolo na mesa&#10;&#10;Descrição gerada automaticamente"/>
          <p:cNvPicPr preferRelativeResize="0">
            <a:picLocks noGrp="1"/>
          </p:cNvPicPr>
          <p:nvPr>
            <p:ph type="pic" idx="2"/>
          </p:nvPr>
        </p:nvPicPr>
        <p:blipFill rotWithShape="1">
          <a:blip r:embed="rId3">
            <a:alphaModFix/>
          </a:blip>
          <a:srcRect t="42411" r="-210" b="18217"/>
          <a:stretch/>
        </p:blipFill>
        <p:spPr>
          <a:xfrm>
            <a:off x="0" y="0"/>
            <a:ext cx="3780002" cy="2226328"/>
          </a:xfrm>
          <a:prstGeom prst="rect">
            <a:avLst/>
          </a:prstGeom>
          <a:noFill/>
          <a:ln>
            <a:noFill/>
          </a:ln>
        </p:spPr>
      </p:pic>
      <p:sp>
        <p:nvSpPr>
          <p:cNvPr id="123" name="Google Shape;123;g3d20d9db7a2_0_88"/>
          <p:cNvSpPr/>
          <p:nvPr/>
        </p:nvSpPr>
        <p:spPr>
          <a:xfrm rot="5400000">
            <a:off x="1022250" y="-526677"/>
            <a:ext cx="1727400" cy="3789000"/>
          </a:xfrm>
          <a:prstGeom prst="rect">
            <a:avLst/>
          </a:prstGeom>
          <a:gradFill>
            <a:gsLst>
              <a:gs pos="0">
                <a:srgbClr val="FFFFFF">
                  <a:alpha val="0"/>
                </a:srgbClr>
              </a:gs>
              <a:gs pos="27000">
                <a:srgbClr val="FFFFFF">
                  <a:alpha val="45882"/>
                </a:srgbClr>
              </a:gs>
              <a:gs pos="93000">
                <a:srgbClr val="FFFFFF"/>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 name="Google Shape;124;g3d20d9db7a2_0_8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4">
              <a:alphaModFix amt="5000"/>
            </a:blip>
            <a:stretch>
              <a:fillRect l="-9590" t="-2049" r="-304832" b="-36610"/>
            </a:stretch>
          </a:blipFill>
          <a:ln>
            <a:noFill/>
          </a:ln>
        </p:spPr>
        <p:txBody>
          <a:bodyPr/>
          <a:lstStyle/>
          <a:p>
            <a:endParaRPr lang="pt-BR"/>
          </a:p>
        </p:txBody>
      </p:sp>
      <p:cxnSp>
        <p:nvCxnSpPr>
          <p:cNvPr id="125" name="Google Shape;125;g3d20d9db7a2_0_8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126" name="Google Shape;126;g3d20d9db7a2_0_8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127" name="Google Shape;127;g3d20d9db7a2_0_88"/>
          <p:cNvSpPr txBox="1"/>
          <p:nvPr/>
        </p:nvSpPr>
        <p:spPr>
          <a:xfrm>
            <a:off x="378000" y="1389810"/>
            <a:ext cx="3024000" cy="5910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APRESENTAÇÃO DA EMPRESA RESPONSÁVEL TÉCNICA</a:t>
            </a:r>
            <a:endParaRPr sz="1600" b="0" i="0" u="none" strike="noStrike" cap="none">
              <a:solidFill>
                <a:srgbClr val="000000"/>
              </a:solidFill>
              <a:latin typeface="Arial"/>
              <a:ea typeface="Arial"/>
              <a:cs typeface="Arial"/>
              <a:sym typeface="Arial"/>
            </a:endParaRPr>
          </a:p>
        </p:txBody>
      </p:sp>
      <p:sp>
        <p:nvSpPr>
          <p:cNvPr id="128" name="Google Shape;128;g3d20d9db7a2_0_88"/>
          <p:cNvSpPr txBox="1"/>
          <p:nvPr/>
        </p:nvSpPr>
        <p:spPr>
          <a:xfrm>
            <a:off x="378000" y="2388547"/>
            <a:ext cx="3024000" cy="24198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chemeClr val="dk1"/>
              </a:buClr>
              <a:buSzPts val="1100"/>
              <a:buFont typeface="Arial"/>
              <a:buNone/>
            </a:pPr>
            <a:r>
              <a:rPr lang="en-US" sz="600" b="0" i="0" u="none" strike="noStrike" cap="none">
                <a:solidFill>
                  <a:srgbClr val="042C5C"/>
                </a:solidFill>
                <a:latin typeface="Titillium Web"/>
                <a:ea typeface="Titillium Web"/>
                <a:cs typeface="Titillium Web"/>
                <a:sym typeface="Titillium Web"/>
              </a:rPr>
              <a:t>A </a:t>
            </a:r>
            <a:r>
              <a:rPr lang="en-US" sz="600" b="1">
                <a:solidFill>
                  <a:srgbClr val="042C5C"/>
                </a:solidFill>
                <a:latin typeface="Titillium Web"/>
                <a:ea typeface="Titillium Web"/>
                <a:cs typeface="Titillium Web"/>
                <a:sym typeface="Titillium Web"/>
              </a:rPr>
              <a:t>CAIXA DE ASSISTÊNCIA DOS SERVIDORES FAZENDÁRIOS ESTADUAIS - CAFAZ</a:t>
            </a:r>
            <a:r>
              <a:rPr lang="en-US" sz="600" b="0" i="0" u="none" strike="noStrike" cap="none">
                <a:solidFill>
                  <a:srgbClr val="042C5C"/>
                </a:solidFill>
                <a:latin typeface="Titillium Web"/>
                <a:ea typeface="Titillium Web"/>
                <a:cs typeface="Titillium Web"/>
                <a:sym typeface="Titillium Web"/>
              </a:rPr>
              <a:t>, registrada na Agência Nacional de Saúde Suplementar (ANS) sob o nº </a:t>
            </a:r>
            <a:r>
              <a:rPr lang="en-US" sz="600" b="1">
                <a:solidFill>
                  <a:srgbClr val="042C5C"/>
                </a:solidFill>
                <a:latin typeface="Titillium Web"/>
                <a:ea typeface="Titillium Web"/>
                <a:cs typeface="Titillium Web"/>
                <a:sym typeface="Titillium Web"/>
              </a:rPr>
              <a:t>35.912-2</a:t>
            </a:r>
            <a:r>
              <a:rPr lang="en-US" sz="600" b="0" i="0" u="none" strike="noStrike" cap="none">
                <a:solidFill>
                  <a:srgbClr val="042C5C"/>
                </a:solidFill>
                <a:latin typeface="Titillium Web"/>
                <a:ea typeface="Titillium Web"/>
                <a:cs typeface="Titillium Web"/>
                <a:sym typeface="Titillium Web"/>
              </a:rPr>
              <a:t>, contratou a Colectta Instituto de Pesquisa e Estatística LTDA para a execução da pesquisa de satisfação de beneficiários. </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chemeClr val="dk1"/>
              </a:buClr>
              <a:buSzPts val="11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chemeClr val="dk1"/>
              </a:buClr>
              <a:buSzPts val="1100"/>
              <a:buFont typeface="Arial"/>
              <a:buNone/>
            </a:pPr>
            <a:r>
              <a:rPr lang="en-US" sz="600" b="0" i="0" u="none" strike="noStrike" cap="none">
                <a:solidFill>
                  <a:srgbClr val="042C5C"/>
                </a:solidFill>
                <a:latin typeface="Titillium Web"/>
                <a:ea typeface="Titillium Web"/>
                <a:cs typeface="Titillium Web"/>
                <a:sym typeface="Titillium Web"/>
              </a:rPr>
              <a:t>A Colectta é uma empresa especializada em estudos estatísticos e pesquisas de satisfação, com ampla experiência na condução de levantamentos alinhados às diretrizes metodológicas e aos critérios técnicos estabelecidos pela ANS. A empresa dispõe de equipe técnica qualificada, composta por profissionais devidamente registrados no Conselho Regional de Estatística (CONRE), atendendo às exigências de responsabilidade técnica aplicáveis a esse tipo de estudo.</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chemeClr val="dk1"/>
              </a:buClr>
              <a:buSzPts val="11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chemeClr val="dk1"/>
              </a:buClr>
              <a:buSzPts val="1100"/>
              <a:buFont typeface="Arial"/>
              <a:buNone/>
            </a:pPr>
            <a:r>
              <a:rPr lang="en-US" sz="600" b="0" i="0" u="none" strike="noStrike" cap="none">
                <a:solidFill>
                  <a:srgbClr val="042C5C"/>
                </a:solidFill>
                <a:latin typeface="Titillium Web"/>
                <a:ea typeface="Titillium Web"/>
                <a:cs typeface="Titillium Web"/>
                <a:sym typeface="Titillium Web"/>
              </a:rPr>
              <a:t>O responsável técnico pela execução da pesquisa, bem como pela observância e aplicação das recomendações técnicas definidas pela ANS, é o estatístico Diego Henrique Carvalho Camacho, graduado e regularmente registrado no CONRE sob o nº 9834-A.</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chemeClr val="dk1"/>
              </a:buClr>
              <a:buSzPts val="11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1100"/>
              <a:buFont typeface="Arial"/>
              <a:buNone/>
            </a:pPr>
            <a:r>
              <a:rPr lang="en-US" sz="600" b="0" i="0" u="none" strike="noStrike" cap="none">
                <a:solidFill>
                  <a:srgbClr val="042C5C"/>
                </a:solidFill>
                <a:latin typeface="Titillium Web"/>
                <a:ea typeface="Titillium Web"/>
                <a:cs typeface="Titillium Web"/>
                <a:sym typeface="Titillium Web"/>
              </a:rPr>
              <a:t>A auditoria independente do estudo, conforme previsto nas diretrizes da ANS, será conduzida pelo estatístico </a:t>
            </a:r>
            <a:r>
              <a:rPr lang="en-US" sz="600" b="1" i="0" u="none" strike="noStrike" cap="none">
                <a:solidFill>
                  <a:srgbClr val="042C5C"/>
                </a:solidFill>
                <a:latin typeface="Titillium Web"/>
                <a:ea typeface="Titillium Web"/>
                <a:cs typeface="Titillium Web"/>
                <a:sym typeface="Titillium Web"/>
              </a:rPr>
              <a:t>Daniel Hirayama</a:t>
            </a:r>
            <a:r>
              <a:rPr lang="en-US" sz="600" b="0" i="0" u="none" strike="noStrike" cap="none">
                <a:solidFill>
                  <a:srgbClr val="042C5C"/>
                </a:solidFill>
                <a:latin typeface="Titillium Web"/>
                <a:ea typeface="Titillium Web"/>
                <a:cs typeface="Titillium Web"/>
                <a:sym typeface="Titillium Web"/>
              </a:rPr>
              <a:t>, profissional igualmente qualificado, que representa a empresa Azulminer.</a:t>
            </a:r>
            <a:endParaRPr sz="600" b="0" i="0" u="none" strike="noStrike" cap="none">
              <a:solidFill>
                <a:srgbClr val="042C5C"/>
              </a:solidFill>
              <a:latin typeface="Titillium Web"/>
              <a:ea typeface="Titillium Web"/>
              <a:cs typeface="Titillium Web"/>
              <a:sym typeface="Titillium Web"/>
            </a:endParaRPr>
          </a:p>
        </p:txBody>
      </p:sp>
      <p:sp>
        <p:nvSpPr>
          <p:cNvPr id="129" name="Google Shape;129;g3d20d9db7a2_0_88"/>
          <p:cNvSpPr txBox="1"/>
          <p:nvPr/>
        </p:nvSpPr>
        <p:spPr>
          <a:xfrm>
            <a:off x="3144425" y="4970582"/>
            <a:ext cx="2577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2</a:t>
            </a:r>
            <a:endParaRPr sz="1400" b="0" i="0" u="none" strike="noStrike" cap="none">
              <a:solidFill>
                <a:srgbClr val="000000"/>
              </a:solidFill>
              <a:latin typeface="Arial"/>
              <a:ea typeface="Arial"/>
              <a:cs typeface="Arial"/>
              <a:sym typeface="Arial"/>
            </a:endParaRPr>
          </a:p>
        </p:txBody>
      </p:sp>
      <p:sp>
        <p:nvSpPr>
          <p:cNvPr id="130" name="Google Shape;130;g3d20d9db7a2_0_88"/>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4">
              <a:alphaModFix/>
            </a:blip>
            <a:stretch>
              <a:fillRect t="-3090" b="-3090"/>
            </a:stretch>
          </a:blipFill>
          <a:ln>
            <a:noFill/>
          </a:ln>
        </p:spPr>
        <p:txBody>
          <a:bodyPr/>
          <a:lstStyle/>
          <a:p>
            <a:endParaRPr lang="pt-BR"/>
          </a:p>
        </p:txBody>
      </p:sp>
      <p:sp>
        <p:nvSpPr>
          <p:cNvPr id="131" name="Google Shape;131;g3d20d9db7a2_0_88"/>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chemeClr val="lt1"/>
                </a:solidFill>
                <a:latin typeface="Titillium Web"/>
                <a:ea typeface="Titillium Web"/>
                <a:cs typeface="Titillium Web"/>
                <a:sym typeface="Titillium Web"/>
              </a:rPr>
              <a:t>PESQUISA DE SATISFAÇÃO DA ANS 2025</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141" name="Google Shape;141;p4"/>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142" name="Google Shape;142;p4"/>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
        <p:nvSpPr>
          <p:cNvPr id="143" name="Google Shape;143;p4"/>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cxnSp>
        <p:nvCxnSpPr>
          <p:cNvPr id="144" name="Google Shape;144;p4"/>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145" name="Google Shape;145;p4"/>
          <p:cNvSpPr txBox="1"/>
          <p:nvPr/>
        </p:nvSpPr>
        <p:spPr>
          <a:xfrm>
            <a:off x="378000" y="585485"/>
            <a:ext cx="3024000" cy="2641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OBJETIVO</a:t>
            </a: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373950" y="2492499"/>
            <a:ext cx="3024000" cy="23367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550"/>
              <a:buFont typeface="Arial"/>
              <a:buNone/>
            </a:pPr>
            <a:r>
              <a:rPr lang="en-US" sz="550" b="0" i="0" u="none" strike="noStrike" cap="none">
                <a:solidFill>
                  <a:srgbClr val="042C5C"/>
                </a:solidFill>
                <a:latin typeface="Titillium Web"/>
                <a:ea typeface="Titillium Web"/>
                <a:cs typeface="Titillium Web"/>
                <a:sym typeface="Titillium Web"/>
              </a:rPr>
              <a:t>A incorporação da Pesquisa de Satisfação de Beneficiários de Planos de Saúde como um dos critérios de avaliação do Programa de Qualificação das Operadoras (PQO) tem como finalidade ampliar a participação ativa dos beneficiários no processo de avaliação da qualidade dos serviços ofertados. Os resultados obtidos por meio desta pesquisa constituem um importante instrumento para subsidiar as ações de melhoria contínua da qualidade assistencial e operacional das operadoras de planos de saúde (OPS), bem como para orientar e fortalecer as iniciativas regulatórias conduzidas pela Agência Nacional de Saúde Suplementar (ANS).</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550"/>
              <a:buFont typeface="Arial"/>
              <a:buNone/>
            </a:pP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550"/>
              <a:buFont typeface="Arial"/>
              <a:buNone/>
            </a:pPr>
            <a:r>
              <a:rPr lang="en-US" sz="550" b="0" i="0" u="none" strike="noStrike" cap="none">
                <a:solidFill>
                  <a:srgbClr val="042C5C"/>
                </a:solidFill>
                <a:latin typeface="Titillium Web"/>
                <a:ea typeface="Titillium Web"/>
                <a:cs typeface="Titillium Web"/>
                <a:sym typeface="Titillium Web"/>
              </a:rPr>
              <a:t>A pesquisa de satisfação está inserida na Dimensão 3 do PQO — Dimensão de Sustentabilidade de Mercado (IDSM) —, a qual contempla requisitos relacionados ao equilíbrio econômico-financeiro das OPS e à avaliação da satisfação dos beneficiários em relação aos serviços prestados. Essa dimensão reforça a importância da percepção do usuário como elemento estratégico para a sustentabilidade e a competitividade das operadoras no mercado de saúde suplementar.</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550"/>
              <a:buFont typeface="Arial"/>
              <a:buNone/>
            </a:pP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550"/>
              <a:buFont typeface="Arial"/>
              <a:buNone/>
            </a:pPr>
            <a:r>
              <a:rPr lang="en-US" sz="550" b="0" i="0" u="none" strike="noStrike" cap="none">
                <a:solidFill>
                  <a:srgbClr val="042C5C"/>
                </a:solidFill>
                <a:latin typeface="Titillium Web"/>
                <a:ea typeface="Titillium Web"/>
                <a:cs typeface="Titillium Web"/>
                <a:sym typeface="Titillium Web"/>
              </a:rPr>
              <a:t>Adicionalmente, os resultados da pesquisa permitem à operadora compreender, de forma estruturada e baseada em evidências, a percepção de seus beneficiários quanto aos serviços oferecidos, viabilizando a definição de ações estratégicas mais assertivas. Os indicadores gerados apoiam o processo decisório, orientam a priorização de iniciativas de melhoria e contribuem para o aprimoramento do relacionamento e da atuação da operadora junto aos seus beneficiários.</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550"/>
              <a:buFont typeface="Arial"/>
              <a:buNone/>
            </a:pPr>
            <a:endParaRPr sz="550" b="0" i="0" u="none" strike="noStrike" cap="none">
              <a:solidFill>
                <a:srgbClr val="042C5C"/>
              </a:solidFill>
              <a:latin typeface="Titillium Web"/>
              <a:ea typeface="Titillium Web"/>
              <a:cs typeface="Titillium Web"/>
              <a:sym typeface="Titillium Web"/>
            </a:endParaRPr>
          </a:p>
        </p:txBody>
      </p:sp>
      <p:sp>
        <p:nvSpPr>
          <p:cNvPr id="147" name="Google Shape;147;p4"/>
          <p:cNvSpPr txBox="1"/>
          <p:nvPr/>
        </p:nvSpPr>
        <p:spPr>
          <a:xfrm>
            <a:off x="3144425" y="4970582"/>
            <a:ext cx="257575"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3</a:t>
            </a: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pic>
        <p:nvPicPr>
          <p:cNvPr id="149" name="Google Shape;149;p4" descr="Pessoa sentada em cadeira&#10;&#10;Descrição gerada automaticamente"/>
          <p:cNvPicPr preferRelativeResize="0">
            <a:picLocks noGrp="1"/>
          </p:cNvPicPr>
          <p:nvPr>
            <p:ph type="pic" idx="2"/>
          </p:nvPr>
        </p:nvPicPr>
        <p:blipFill rotWithShape="1">
          <a:blip r:embed="rId4">
            <a:alphaModFix/>
          </a:blip>
          <a:srcRect t="14873" b="14873"/>
          <a:stretch/>
        </p:blipFill>
        <p:spPr>
          <a:xfrm>
            <a:off x="378000" y="962925"/>
            <a:ext cx="3024000" cy="14163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159" name="Google Shape;159;p5"/>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160" name="Google Shape;160;p5"/>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
        <p:nvSpPr>
          <p:cNvPr id="161" name="Google Shape;161;p5"/>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cxnSp>
        <p:nvCxnSpPr>
          <p:cNvPr id="162" name="Google Shape;162;p5"/>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163" name="Google Shape;163;p5"/>
          <p:cNvSpPr txBox="1"/>
          <p:nvPr/>
        </p:nvSpPr>
        <p:spPr>
          <a:xfrm>
            <a:off x="378000" y="585485"/>
            <a:ext cx="3024000" cy="54038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DESCRIÇÃO DOS ERROS NÃO AMOSTRAIS</a:t>
            </a:r>
            <a:endParaRPr sz="1400" b="0" i="0" u="none" strike="noStrike" cap="none">
              <a:solidFill>
                <a:srgbClr val="000000"/>
              </a:solidFill>
              <a:latin typeface="Arial"/>
              <a:ea typeface="Arial"/>
              <a:cs typeface="Arial"/>
              <a:sym typeface="Arial"/>
            </a:endParaRPr>
          </a:p>
        </p:txBody>
      </p:sp>
      <p:sp>
        <p:nvSpPr>
          <p:cNvPr id="164" name="Google Shape;164;p5"/>
          <p:cNvSpPr txBox="1"/>
          <p:nvPr/>
        </p:nvSpPr>
        <p:spPr>
          <a:xfrm>
            <a:off x="378000" y="1182612"/>
            <a:ext cx="3024000" cy="3879000"/>
          </a:xfrm>
          <a:prstGeom prst="rect">
            <a:avLst/>
          </a:prstGeom>
          <a:noFill/>
          <a:ln>
            <a:noFill/>
          </a:ln>
        </p:spPr>
        <p:txBody>
          <a:bodyPr spcFirstLastPara="1" wrap="square" lIns="0" tIns="0" rIns="0" bIns="0" anchor="t" anchorCtr="0">
            <a:spAutoFit/>
          </a:bodyPr>
          <a:lstStyle/>
          <a:p>
            <a:pPr marL="0" marR="0" lvl="0" indent="0" algn="just" rtl="0">
              <a:lnSpc>
                <a:spcPct val="140063"/>
              </a:lnSpc>
              <a:spcBef>
                <a:spcPts val="0"/>
              </a:spcBef>
              <a:spcAft>
                <a:spcPts val="0"/>
              </a:spcAft>
              <a:buClr>
                <a:srgbClr val="000000"/>
              </a:buClr>
              <a:buSzPts val="600"/>
              <a:buFont typeface="Arial"/>
              <a:buNone/>
            </a:pPr>
            <a:r>
              <a:rPr lang="en-US" sz="550" b="1" i="0" u="sng" strike="noStrike" cap="none">
                <a:solidFill>
                  <a:srgbClr val="042C5C"/>
                </a:solidFill>
                <a:latin typeface="Titillium Web"/>
                <a:ea typeface="Titillium Web"/>
                <a:cs typeface="Titillium Web"/>
                <a:sym typeface="Titillium Web"/>
              </a:rPr>
              <a:t>Não ocorreram erros não amostrais.</a:t>
            </a:r>
            <a:endParaRPr sz="550" b="1" i="0" u="sng" strike="noStrike" cap="none">
              <a:solidFill>
                <a:srgbClr val="042C5C"/>
              </a:solidFill>
              <a:latin typeface="Titillium Web"/>
              <a:ea typeface="Titillium Web"/>
              <a:cs typeface="Titillium Web"/>
              <a:sym typeface="Titillium Web"/>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Os procedimentos adotados para o tratamento dos erros não amostrais foram definidos considerando a realização da coleta de dados por meio de abordagem multicanal, combinando entrevistas telefônicas  e o uso da plataforma digital exclusiva da Colectta. A coleta telefônica foi conduzida por entrevistadores devidamente treinados, enquanto a plataforma digital foi acessada por meio de link individual, pessoal e intransferível, enviado aos beneficiários selecionados via e-mail e WhatsApp.</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1" i="0" u="none" strike="noStrike" cap="none">
                <a:solidFill>
                  <a:srgbClr val="042C5C"/>
                </a:solidFill>
                <a:latin typeface="Titillium Web"/>
                <a:ea typeface="Titillium Web"/>
                <a:cs typeface="Titillium Web"/>
                <a:sym typeface="Titillium Web"/>
              </a:rPr>
              <a:t>Erros durante a coleta de dados</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Não foram identificados erros não amostrais relacionados à aplicação do questionário,  à condução das entrevistas telefônicas ou ao funcionamento da plataforma digital.  Todas as entrevistas e questionários considerados válidos atenderam aos critérios de consistência, completude e conformidade metodológica previamente estabelecidos.</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63"/>
              </a:lnSpc>
              <a:spcBef>
                <a:spcPts val="0"/>
              </a:spcBef>
              <a:spcAft>
                <a:spcPts val="0"/>
              </a:spcAft>
              <a:buClr>
                <a:srgbClr val="000000"/>
              </a:buClr>
              <a:buSzPts val="600"/>
              <a:buFont typeface="Arial"/>
              <a:buNone/>
            </a:pPr>
            <a:r>
              <a:rPr lang="en-US" sz="550" b="1" i="0" u="none" strike="noStrike" cap="none">
                <a:solidFill>
                  <a:srgbClr val="042C5C"/>
                </a:solidFill>
                <a:latin typeface="Titillium Web"/>
                <a:ea typeface="Titillium Web"/>
                <a:cs typeface="Titillium Web"/>
                <a:sym typeface="Titillium Web"/>
              </a:rPr>
              <a:t>Inconsistências ou invalidação de entrevistas</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Nos casos em que entrevistas ou questionários apresentaram inconsistências, preenchimento incompleto ou qualquer fator que comprometiam sua validade estatística, os registros correspondentes foram desconsiderados e excluídos da base de dados. Para preservação do tamanho amostral e da representatividade do estudo, procedeu-se à substituição por novos elementos da população-alvo, selecionados de forma aleatória e com características equivalentes, em estrita observância ao plano amostral definido.</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63"/>
              </a:lnSpc>
              <a:spcBef>
                <a:spcPts val="0"/>
              </a:spcBef>
              <a:spcAft>
                <a:spcPts val="0"/>
              </a:spcAft>
              <a:buClr>
                <a:srgbClr val="000000"/>
              </a:buClr>
              <a:buSzPts val="600"/>
              <a:buFont typeface="Arial"/>
              <a:buNone/>
            </a:pPr>
            <a:r>
              <a:rPr lang="en-US" sz="550" b="1" i="0" u="none" strike="noStrike" cap="none">
                <a:solidFill>
                  <a:srgbClr val="042C5C"/>
                </a:solidFill>
                <a:latin typeface="Titillium Web"/>
                <a:ea typeface="Titillium Web"/>
                <a:cs typeface="Titillium Web"/>
                <a:sym typeface="Titillium Web"/>
              </a:rPr>
              <a:t>Recusa à participação</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A recusa à participação foi caracterizada tanto pela negativa explícita do beneficiário no contato telefônico quanto pela não adesão ao preenchimento do questionário disponibilizado via plataforma digital. Em tais situações, o beneficiário foi classificado como recusa, sendo realizada a substituição por outro elemento sorteado da população-alvo.</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1" i="0" u="none" strike="noStrike" cap="none">
                <a:solidFill>
                  <a:srgbClr val="042C5C"/>
                </a:solidFill>
                <a:latin typeface="Titillium Web"/>
                <a:ea typeface="Titillium Web"/>
                <a:cs typeface="Titillium Web"/>
                <a:sym typeface="Titillium Web"/>
              </a:rPr>
              <a:t>Ausências ou impossibilidades momentâneas</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As situações de ausência ou impossibilidade temporária foram caracterizadas pela não efetivação do contato telefônico indisponibilidade momentânea do beneficiário para responder à pesquisa. Nesses casos, foram realizadas novas tentativas de contato, limitadas a vinte tentativas adicionais.</a:t>
            </a:r>
            <a:endParaRPr sz="550" b="0" i="0" u="none" strike="noStrike" cap="none">
              <a:solidFill>
                <a:srgbClr val="042C5C"/>
              </a:solidFill>
              <a:latin typeface="Titillium Web"/>
              <a:ea typeface="Titillium Web"/>
              <a:cs typeface="Titillium Web"/>
              <a:sym typeface="Titillium Web"/>
            </a:endParaRPr>
          </a:p>
          <a:p>
            <a:pPr marL="0" marR="0" lvl="0" indent="0" algn="just" rtl="0">
              <a:lnSpc>
                <a:spcPct val="140063"/>
              </a:lnSpc>
              <a:spcBef>
                <a:spcPts val="0"/>
              </a:spcBef>
              <a:spcAft>
                <a:spcPts val="0"/>
              </a:spcAft>
              <a:buClr>
                <a:srgbClr val="000000"/>
              </a:buClr>
              <a:buSzPts val="600"/>
              <a:buFont typeface="Arial"/>
              <a:buNone/>
            </a:pPr>
            <a:r>
              <a:rPr lang="en-US" sz="550" b="1" i="0" u="none" strike="noStrike" cap="none">
                <a:solidFill>
                  <a:srgbClr val="042C5C"/>
                </a:solidFill>
                <a:latin typeface="Titillium Web"/>
                <a:ea typeface="Titillium Web"/>
                <a:cs typeface="Titillium Web"/>
                <a:sym typeface="Titillium Web"/>
              </a:rPr>
              <a:t>Ajustes e complementações por meio de canais alternativos</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r>
              <a:rPr lang="en-US" sz="550" b="0" i="0" u="none" strike="noStrike" cap="none">
                <a:solidFill>
                  <a:srgbClr val="042C5C"/>
                </a:solidFill>
                <a:latin typeface="Titillium Web"/>
                <a:ea typeface="Titillium Web"/>
                <a:cs typeface="Titillium Web"/>
                <a:sym typeface="Titillium Web"/>
              </a:rPr>
              <a:t>Quando necessário, ajustes pontuais, complementações de informações ou validações de respostas foram realizados por meio do canal alternativo ao inicialmente utilizado (telefone e e-mail) garantindo a correta finalização dos questionários, a integridade das informações registradas e a padronização dos dados coletados.</a:t>
            </a:r>
            <a:endParaRPr sz="550" b="0" i="0" u="none" strike="noStrike" cap="none">
              <a:solidFill>
                <a:srgbClr val="000000"/>
              </a:solidFill>
              <a:latin typeface="Arial"/>
              <a:ea typeface="Arial"/>
              <a:cs typeface="Arial"/>
              <a:sym typeface="Arial"/>
            </a:endParaRPr>
          </a:p>
          <a:p>
            <a:pPr marL="0" marR="0" lvl="0" indent="0" algn="just" rtl="0">
              <a:lnSpc>
                <a:spcPct val="140063"/>
              </a:lnSpc>
              <a:spcBef>
                <a:spcPts val="0"/>
              </a:spcBef>
              <a:spcAft>
                <a:spcPts val="0"/>
              </a:spcAft>
              <a:buClr>
                <a:srgbClr val="000000"/>
              </a:buClr>
              <a:buSzPts val="600"/>
              <a:buFont typeface="Arial"/>
              <a:buNone/>
            </a:pPr>
            <a:endParaRPr sz="550" b="0" i="0" u="none" strike="noStrike" cap="none">
              <a:solidFill>
                <a:srgbClr val="042C5C"/>
              </a:solidFill>
              <a:latin typeface="Titillium Web"/>
              <a:ea typeface="Titillium Web"/>
              <a:cs typeface="Titillium Web"/>
              <a:sym typeface="Titillium Web"/>
            </a:endParaRPr>
          </a:p>
        </p:txBody>
      </p:sp>
      <p:sp>
        <p:nvSpPr>
          <p:cNvPr id="165" name="Google Shape;165;p5"/>
          <p:cNvSpPr txBox="1"/>
          <p:nvPr/>
        </p:nvSpPr>
        <p:spPr>
          <a:xfrm>
            <a:off x="3144425" y="4970582"/>
            <a:ext cx="257575"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4</a:t>
            </a: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176" name="Google Shape;176;p6"/>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177" name="Google Shape;177;p6"/>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
        <p:nvSpPr>
          <p:cNvPr id="178" name="Google Shape;178;p6"/>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cxnSp>
        <p:nvCxnSpPr>
          <p:cNvPr id="179" name="Google Shape;179;p6"/>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180" name="Google Shape;180;p6"/>
          <p:cNvSpPr txBox="1"/>
          <p:nvPr/>
        </p:nvSpPr>
        <p:spPr>
          <a:xfrm>
            <a:off x="378000" y="585485"/>
            <a:ext cx="3024000" cy="52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PROCEDIMENTO DE AUDITORIA INTERNA</a:t>
            </a:r>
            <a:endParaRPr sz="1400" b="0" i="0" u="none" strike="noStrike" cap="none">
              <a:solidFill>
                <a:srgbClr val="000000"/>
              </a:solidFill>
              <a:latin typeface="Arial"/>
              <a:ea typeface="Arial"/>
              <a:cs typeface="Arial"/>
              <a:sym typeface="Arial"/>
            </a:endParaRPr>
          </a:p>
        </p:txBody>
      </p:sp>
      <p:sp>
        <p:nvSpPr>
          <p:cNvPr id="181" name="Google Shape;181;p6"/>
          <p:cNvSpPr txBox="1"/>
          <p:nvPr/>
        </p:nvSpPr>
        <p:spPr>
          <a:xfrm>
            <a:off x="378000" y="2980844"/>
            <a:ext cx="3024000" cy="20688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700"/>
              <a:buFont typeface="Arial"/>
              <a:buNone/>
            </a:pPr>
            <a:r>
              <a:rPr lang="en-US" sz="700" b="0" i="0" u="none" strike="noStrike" cap="none">
                <a:solidFill>
                  <a:srgbClr val="042C5C"/>
                </a:solidFill>
                <a:latin typeface="Titillium Web"/>
                <a:ea typeface="Titillium Web"/>
                <a:cs typeface="Titillium Web"/>
                <a:sym typeface="Titillium Web"/>
              </a:rPr>
              <a:t>Previamente ao início da coleta de dados, foi realizado treinamento com os entrevistadores, com foco na padronização da abordagem, no correto entendimento do instrumento de pesquisa e na observância das diretrizes metodológicas estabelecidas. Durante o trabalho de campo, a coleta foi acompanhada por um coordenador, responsável por monitorar a aderência aos procedimentos definidos, tanto nas entrevistas telefônicas quanto na utilização da plataforma digital exclusiva da Colectta.</a:t>
            </a:r>
            <a:endParaRPr sz="7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700"/>
              <a:buFont typeface="Arial"/>
              <a:buNone/>
            </a:pPr>
            <a:endParaRPr sz="7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700"/>
              <a:buFont typeface="Arial"/>
              <a:buNone/>
            </a:pPr>
            <a:r>
              <a:rPr lang="en-US" sz="700" b="0" i="0" u="none" strike="noStrike" cap="none">
                <a:solidFill>
                  <a:srgbClr val="042C5C"/>
                </a:solidFill>
                <a:latin typeface="Titillium Web"/>
                <a:ea typeface="Titillium Web"/>
                <a:cs typeface="Titillium Web"/>
                <a:sym typeface="Titillium Web"/>
              </a:rPr>
              <a:t>Como parte do processo de auditoria interna, foi realizada a verificação de 20% das entrevistas concluídas por entrevistador, por meio da comparação entre os registros inseridos no sistema quando aplicável, bem como da análise de consistência dos questionários respondidos via plataforma digital, assegurando a integridade, a confiabilidade e a conformidade dos dados coletados.</a:t>
            </a:r>
            <a:endParaRPr sz="700" b="0" i="0" u="none" strike="noStrike" cap="none">
              <a:solidFill>
                <a:srgbClr val="042C5C"/>
              </a:solidFill>
              <a:latin typeface="Titillium Web"/>
              <a:ea typeface="Titillium Web"/>
              <a:cs typeface="Titillium Web"/>
              <a:sym typeface="Titillium Web"/>
            </a:endParaRPr>
          </a:p>
          <a:p>
            <a:pPr marL="0" marR="0" lvl="0" indent="0" algn="just" rtl="0">
              <a:lnSpc>
                <a:spcPct val="140000"/>
              </a:lnSpc>
              <a:spcBef>
                <a:spcPts val="0"/>
              </a:spcBef>
              <a:spcAft>
                <a:spcPts val="0"/>
              </a:spcAft>
              <a:buClr>
                <a:srgbClr val="000000"/>
              </a:buClr>
              <a:buSzPts val="700"/>
              <a:buFont typeface="Arial"/>
              <a:buNone/>
            </a:pPr>
            <a:endParaRPr sz="700" b="0" i="0" u="none" strike="noStrike" cap="none">
              <a:solidFill>
                <a:srgbClr val="042C5C"/>
              </a:solidFill>
              <a:latin typeface="Titillium Web"/>
              <a:ea typeface="Titillium Web"/>
              <a:cs typeface="Titillium Web"/>
              <a:sym typeface="Titillium Web"/>
            </a:endParaRPr>
          </a:p>
        </p:txBody>
      </p:sp>
      <p:sp>
        <p:nvSpPr>
          <p:cNvPr id="182" name="Google Shape;182;p6"/>
          <p:cNvSpPr txBox="1"/>
          <p:nvPr/>
        </p:nvSpPr>
        <p:spPr>
          <a:xfrm>
            <a:off x="328350" y="1213888"/>
            <a:ext cx="3115200" cy="295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800"/>
              <a:buFont typeface="Arial"/>
              <a:buNone/>
            </a:pPr>
            <a:r>
              <a:rPr lang="en-US" sz="800" b="1" i="0" u="none" strike="noStrike" cap="none">
                <a:solidFill>
                  <a:srgbClr val="042C5C"/>
                </a:solidFill>
                <a:latin typeface="Titillium Web"/>
                <a:ea typeface="Titillium Web"/>
                <a:cs typeface="Titillium Web"/>
                <a:sym typeface="Titillium Web"/>
              </a:rPr>
              <a:t>ESPECIFICAÇÕES DAS MEDIDAS PREVISTAS NO PLANEJAMENTO PARA IDENTIFICAÇÃO DE PARTICIPAÇÃO FRAUDULENTA OU DESATENTA</a:t>
            </a: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3144425" y="4970582"/>
            <a:ext cx="257575"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5</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pic>
        <p:nvPicPr>
          <p:cNvPr id="185" name="Google Shape;185;p6"/>
          <p:cNvPicPr preferRelativeResize="0"/>
          <p:nvPr/>
        </p:nvPicPr>
        <p:blipFill rotWithShape="1">
          <a:blip r:embed="rId4">
            <a:alphaModFix/>
          </a:blip>
          <a:srcRect t="17716" b="5289"/>
          <a:stretch/>
        </p:blipFill>
        <p:spPr>
          <a:xfrm>
            <a:off x="557950" y="1644837"/>
            <a:ext cx="2664100" cy="124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3d20d9db7a2_0_180" descr="Pessoa na frente de um laptop&#10;&#10;Descrição gerada automaticamente com confiança média"/>
          <p:cNvPicPr preferRelativeResize="0">
            <a:picLocks noGrp="1"/>
          </p:cNvPicPr>
          <p:nvPr>
            <p:ph type="pic" idx="2"/>
          </p:nvPr>
        </p:nvPicPr>
        <p:blipFill rotWithShape="1">
          <a:blip r:embed="rId3">
            <a:alphaModFix/>
          </a:blip>
          <a:srcRect t="29622" b="30121"/>
          <a:stretch/>
        </p:blipFill>
        <p:spPr>
          <a:xfrm>
            <a:off x="0" y="1"/>
            <a:ext cx="3780000" cy="2029599"/>
          </a:xfrm>
          <a:prstGeom prst="rect">
            <a:avLst/>
          </a:prstGeom>
          <a:noFill/>
          <a:ln>
            <a:noFill/>
          </a:ln>
        </p:spPr>
      </p:pic>
      <p:sp>
        <p:nvSpPr>
          <p:cNvPr id="195" name="Google Shape;195;g3d20d9db7a2_0_180"/>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4">
              <a:alphaModFix amt="5000"/>
            </a:blip>
            <a:stretch>
              <a:fillRect l="-9590" t="-2049" r="-304832" b="-36610"/>
            </a:stretch>
          </a:blipFill>
          <a:ln>
            <a:noFill/>
          </a:ln>
        </p:spPr>
        <p:txBody>
          <a:bodyPr/>
          <a:lstStyle/>
          <a:p>
            <a:endParaRPr lang="pt-BR"/>
          </a:p>
        </p:txBody>
      </p:sp>
      <p:cxnSp>
        <p:nvCxnSpPr>
          <p:cNvPr id="196" name="Google Shape;196;g3d20d9db7a2_0_180"/>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graphicFrame>
        <p:nvGraphicFramePr>
          <p:cNvPr id="197" name="Google Shape;197;g3d20d9db7a2_0_180"/>
          <p:cNvGraphicFramePr/>
          <p:nvPr/>
        </p:nvGraphicFramePr>
        <p:xfrm>
          <a:off x="469514" y="2765369"/>
          <a:ext cx="2840975" cy="1023623"/>
        </p:xfrm>
        <a:graphic>
          <a:graphicData uri="http://schemas.openxmlformats.org/drawingml/2006/table">
            <a:tbl>
              <a:tblPr>
                <a:noFill/>
                <a:tableStyleId>{A9E29BD1-9573-4F8F-AFBD-02C8028D6401}</a:tableStyleId>
              </a:tblPr>
              <a:tblGrid>
                <a:gridCol w="1603300">
                  <a:extLst>
                    <a:ext uri="{9D8B030D-6E8A-4147-A177-3AD203B41FA5}">
                      <a16:colId xmlns:a16="http://schemas.microsoft.com/office/drawing/2014/main" val="20000"/>
                    </a:ext>
                  </a:extLst>
                </a:gridCol>
                <a:gridCol w="653550">
                  <a:extLst>
                    <a:ext uri="{9D8B030D-6E8A-4147-A177-3AD203B41FA5}">
                      <a16:colId xmlns:a16="http://schemas.microsoft.com/office/drawing/2014/main" val="20001"/>
                    </a:ext>
                  </a:extLst>
                </a:gridCol>
                <a:gridCol w="584125">
                  <a:extLst>
                    <a:ext uri="{9D8B030D-6E8A-4147-A177-3AD203B41FA5}">
                      <a16:colId xmlns:a16="http://schemas.microsoft.com/office/drawing/2014/main" val="20002"/>
                    </a:ext>
                  </a:extLst>
                </a:gridCol>
              </a:tblGrid>
              <a:tr h="286300">
                <a:tc>
                  <a:txBody>
                    <a:bodyPr/>
                    <a:lstStyle/>
                    <a:p>
                      <a:pPr marL="0" marR="0" lvl="0" indent="0" algn="ctr" rtl="0">
                        <a:lnSpc>
                          <a:spcPct val="140000"/>
                        </a:lnSpc>
                        <a:spcBef>
                          <a:spcPts val="0"/>
                        </a:spcBef>
                        <a:spcAft>
                          <a:spcPts val="0"/>
                        </a:spcAft>
                        <a:buClr>
                          <a:srgbClr val="000000"/>
                        </a:buClr>
                        <a:buSzPts val="600"/>
                        <a:buFont typeface="Arial"/>
                        <a:buNone/>
                      </a:pPr>
                      <a:r>
                        <a:rPr lang="en-US" sz="600" b="1" u="none" strike="noStrike" cap="none">
                          <a:solidFill>
                            <a:srgbClr val="FFFFFF"/>
                          </a:solidFill>
                          <a:latin typeface="Lato"/>
                          <a:ea typeface="Lato"/>
                          <a:cs typeface="Lato"/>
                          <a:sym typeface="Lato"/>
                        </a:rPr>
                        <a:t>Descrição</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42C5C"/>
                    </a:solidFill>
                  </a:tcPr>
                </a:tc>
                <a:tc>
                  <a:txBody>
                    <a:bodyPr/>
                    <a:lstStyle/>
                    <a:p>
                      <a:pPr marL="0" marR="0" lvl="0" indent="0" algn="ctr" rtl="0">
                        <a:lnSpc>
                          <a:spcPct val="140000"/>
                        </a:lnSpc>
                        <a:spcBef>
                          <a:spcPts val="0"/>
                        </a:spcBef>
                        <a:spcAft>
                          <a:spcPts val="0"/>
                        </a:spcAft>
                        <a:buClr>
                          <a:srgbClr val="000000"/>
                        </a:buClr>
                        <a:buSzPts val="600"/>
                        <a:buFont typeface="Arial"/>
                        <a:buNone/>
                      </a:pPr>
                      <a:r>
                        <a:rPr lang="en-US" sz="600" b="1" u="none" strike="noStrike" cap="none">
                          <a:solidFill>
                            <a:srgbClr val="FFFFFF"/>
                          </a:solidFill>
                          <a:latin typeface="Lato"/>
                          <a:ea typeface="Lato"/>
                          <a:cs typeface="Lato"/>
                          <a:sym typeface="Lato"/>
                        </a:rPr>
                        <a:t>Frequência absoluta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42C5C"/>
                    </a:solidFill>
                  </a:tcPr>
                </a:tc>
                <a:tc>
                  <a:txBody>
                    <a:bodyPr/>
                    <a:lstStyle/>
                    <a:p>
                      <a:pPr marL="0" marR="0" lvl="0" indent="0" algn="ctr" rtl="0">
                        <a:lnSpc>
                          <a:spcPct val="140000"/>
                        </a:lnSpc>
                        <a:spcBef>
                          <a:spcPts val="0"/>
                        </a:spcBef>
                        <a:spcAft>
                          <a:spcPts val="0"/>
                        </a:spcAft>
                        <a:buClr>
                          <a:srgbClr val="000000"/>
                        </a:buClr>
                        <a:buSzPts val="600"/>
                        <a:buFont typeface="Arial"/>
                        <a:buNone/>
                      </a:pPr>
                      <a:r>
                        <a:rPr lang="en-US" sz="600" b="1" u="none" strike="noStrike" cap="none">
                          <a:solidFill>
                            <a:srgbClr val="FFFFFF"/>
                          </a:solidFill>
                          <a:latin typeface="Lato"/>
                          <a:ea typeface="Lato"/>
                          <a:cs typeface="Lato"/>
                          <a:sym typeface="Lato"/>
                        </a:rPr>
                        <a:t>Frequência relativa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42C5C"/>
                    </a:solidFill>
                  </a:tcPr>
                </a:tc>
                <a:extLst>
                  <a:ext uri="{0D108BD9-81ED-4DB2-BD59-A6C34878D82A}">
                    <a16:rowId xmlns:a16="http://schemas.microsoft.com/office/drawing/2014/main" val="10000"/>
                  </a:ext>
                </a:extLst>
              </a:tr>
              <a:tr h="181325">
                <a:tc>
                  <a:txBody>
                    <a:bodyPr/>
                    <a:lstStyle/>
                    <a:p>
                      <a:pPr marL="0" marR="0" lvl="0" indent="0" algn="ctr" rtl="0">
                        <a:lnSpc>
                          <a:spcPct val="140000"/>
                        </a:lnSpc>
                        <a:spcBef>
                          <a:spcPts val="0"/>
                        </a:spcBef>
                        <a:spcAft>
                          <a:spcPts val="0"/>
                        </a:spcAft>
                        <a:buClr>
                          <a:srgbClr val="000000"/>
                        </a:buClr>
                        <a:buSzPts val="575"/>
                        <a:buFont typeface="Arial"/>
                        <a:buNone/>
                      </a:pPr>
                      <a:r>
                        <a:rPr lang="en-US" sz="575" b="1" u="none" strike="noStrike" cap="none">
                          <a:solidFill>
                            <a:srgbClr val="000000"/>
                          </a:solidFill>
                          <a:latin typeface="Lato"/>
                          <a:ea typeface="Lato"/>
                          <a:cs typeface="Lato"/>
                          <a:sym typeface="Lato"/>
                        </a:rPr>
                        <a:t>Total de beneficiários enviados pela operadora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E6E6"/>
                    </a:solidFill>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a:solidFill>
                            <a:schemeClr val="dk1"/>
                          </a:solidFill>
                          <a:latin typeface="Lato"/>
                          <a:ea typeface="Lato"/>
                          <a:cs typeface="Lato"/>
                          <a:sym typeface="Lato"/>
                        </a:rPr>
                        <a:t>6.527</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E6E6"/>
                    </a:solidFill>
                  </a:tcPr>
                </a:tc>
                <a:tc>
                  <a:txBody>
                    <a:bodyPr/>
                    <a:lstStyle/>
                    <a:p>
                      <a:pPr marL="0" marR="0" lvl="0" indent="0" algn="ctr" rtl="0">
                        <a:lnSpc>
                          <a:spcPct val="140000"/>
                        </a:lnSpc>
                        <a:spcBef>
                          <a:spcPts val="0"/>
                        </a:spcBef>
                        <a:spcAft>
                          <a:spcPts val="0"/>
                        </a:spcAft>
                        <a:buClr>
                          <a:srgbClr val="000000"/>
                        </a:buClr>
                        <a:buSzPts val="575"/>
                        <a:buFont typeface="Arial"/>
                        <a:buNone/>
                      </a:pPr>
                      <a:r>
                        <a:rPr lang="en-US" sz="575" u="none" strike="noStrike" cap="none">
                          <a:solidFill>
                            <a:srgbClr val="000000"/>
                          </a:solidFill>
                          <a:latin typeface="Lato"/>
                          <a:ea typeface="Lato"/>
                          <a:cs typeface="Lato"/>
                          <a:sym typeface="Lato"/>
                        </a:rPr>
                        <a:t>100%</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181325">
                <a:tc>
                  <a:txBody>
                    <a:bodyPr/>
                    <a:lstStyle/>
                    <a:p>
                      <a:pPr marL="0" marR="0" lvl="0" indent="0" algn="ctr" rtl="0">
                        <a:lnSpc>
                          <a:spcPct val="140000"/>
                        </a:lnSpc>
                        <a:spcBef>
                          <a:spcPts val="0"/>
                        </a:spcBef>
                        <a:spcAft>
                          <a:spcPts val="0"/>
                        </a:spcAft>
                        <a:buClr>
                          <a:srgbClr val="000000"/>
                        </a:buClr>
                        <a:buSzPts val="575"/>
                        <a:buFont typeface="Arial"/>
                        <a:buNone/>
                      </a:pPr>
                      <a:r>
                        <a:rPr lang="en-US" sz="575" u="none" strike="noStrike" cap="none">
                          <a:solidFill>
                            <a:srgbClr val="000000"/>
                          </a:solidFill>
                          <a:latin typeface="Lato"/>
                          <a:ea typeface="Lato"/>
                          <a:cs typeface="Lato"/>
                          <a:sym typeface="Lato"/>
                        </a:rPr>
                        <a:t>Beneficiários com duplicidade na base de dados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a:solidFill>
                            <a:schemeClr val="dk1"/>
                          </a:solidFill>
                          <a:latin typeface="Lato"/>
                          <a:ea typeface="Lato"/>
                          <a:cs typeface="Lato"/>
                          <a:sym typeface="Lato"/>
                        </a:rPr>
                        <a:t>0</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a:solidFill>
                            <a:schemeClr val="dk1"/>
                          </a:solidFill>
                          <a:latin typeface="Lato"/>
                          <a:ea typeface="Lato"/>
                          <a:cs typeface="Lato"/>
                          <a:sym typeface="Lato"/>
                        </a:rPr>
                        <a:t>0</a:t>
                      </a:r>
                      <a:r>
                        <a:rPr lang="en-US" sz="575" u="none" strike="noStrike" cap="none">
                          <a:solidFill>
                            <a:schemeClr val="dk1"/>
                          </a:solidFill>
                          <a:latin typeface="Lato"/>
                          <a:ea typeface="Lato"/>
                          <a:cs typeface="Lato"/>
                          <a:sym typeface="Lato"/>
                        </a:rPr>
                        <a:t>%</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181325">
                <a:tc>
                  <a:txBody>
                    <a:bodyPr/>
                    <a:lstStyle/>
                    <a:p>
                      <a:pPr marL="0" marR="0" lvl="0" indent="0" algn="ctr" rtl="0">
                        <a:lnSpc>
                          <a:spcPct val="140000"/>
                        </a:lnSpc>
                        <a:spcBef>
                          <a:spcPts val="0"/>
                        </a:spcBef>
                        <a:spcAft>
                          <a:spcPts val="0"/>
                        </a:spcAft>
                        <a:buClr>
                          <a:srgbClr val="000000"/>
                        </a:buClr>
                        <a:buSzPts val="575"/>
                        <a:buFont typeface="Arial"/>
                        <a:buNone/>
                      </a:pPr>
                      <a:r>
                        <a:rPr lang="en-US" sz="575" u="none" strike="noStrike" cap="none">
                          <a:solidFill>
                            <a:srgbClr val="000000"/>
                          </a:solidFill>
                          <a:latin typeface="Lato"/>
                          <a:ea typeface="Lato"/>
                          <a:cs typeface="Lato"/>
                          <a:sym typeface="Lato"/>
                        </a:rPr>
                        <a:t>Beneficiários com idade inferior a 18 anos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a:solidFill>
                            <a:schemeClr val="dk1"/>
                          </a:solidFill>
                          <a:latin typeface="Lato"/>
                          <a:ea typeface="Lato"/>
                          <a:cs typeface="Lato"/>
                          <a:sym typeface="Lato"/>
                        </a:rPr>
                        <a:t>905</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u="none" strike="noStrike" cap="none">
                          <a:solidFill>
                            <a:schemeClr val="dk1"/>
                          </a:solidFill>
                          <a:latin typeface="Lato"/>
                          <a:ea typeface="Lato"/>
                          <a:cs typeface="Lato"/>
                          <a:sym typeface="Lato"/>
                        </a:rPr>
                        <a:t>1</a:t>
                      </a:r>
                      <a:r>
                        <a:rPr lang="en-US" sz="575">
                          <a:solidFill>
                            <a:schemeClr val="dk1"/>
                          </a:solidFill>
                          <a:latin typeface="Lato"/>
                          <a:ea typeface="Lato"/>
                          <a:cs typeface="Lato"/>
                          <a:sym typeface="Lato"/>
                        </a:rPr>
                        <a:t>3,87</a:t>
                      </a:r>
                      <a:r>
                        <a:rPr lang="en-US" sz="575" u="none" strike="noStrike" cap="none">
                          <a:solidFill>
                            <a:schemeClr val="dk1"/>
                          </a:solidFill>
                          <a:latin typeface="Lato"/>
                          <a:ea typeface="Lato"/>
                          <a:cs typeface="Lato"/>
                          <a:sym typeface="Lato"/>
                        </a:rPr>
                        <a:t>%</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181325">
                <a:tc>
                  <a:txBody>
                    <a:bodyPr/>
                    <a:lstStyle/>
                    <a:p>
                      <a:pPr marL="0" marR="0" lvl="0" indent="0" algn="ctr" rtl="0">
                        <a:lnSpc>
                          <a:spcPct val="140000"/>
                        </a:lnSpc>
                        <a:spcBef>
                          <a:spcPts val="0"/>
                        </a:spcBef>
                        <a:spcAft>
                          <a:spcPts val="0"/>
                        </a:spcAft>
                        <a:buClr>
                          <a:srgbClr val="000000"/>
                        </a:buClr>
                        <a:buSzPts val="575"/>
                        <a:buFont typeface="Arial"/>
                        <a:buNone/>
                      </a:pPr>
                      <a:r>
                        <a:rPr lang="en-US" sz="575" u="none" strike="noStrike" cap="none">
                          <a:solidFill>
                            <a:srgbClr val="000000"/>
                          </a:solidFill>
                          <a:latin typeface="Lato"/>
                          <a:ea typeface="Lato"/>
                          <a:cs typeface="Lato"/>
                          <a:sym typeface="Lato"/>
                        </a:rPr>
                        <a:t>Universo amostral</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a:solidFill>
                            <a:schemeClr val="dk1"/>
                          </a:solidFill>
                          <a:latin typeface="Lato"/>
                          <a:ea typeface="Lato"/>
                          <a:cs typeface="Lato"/>
                          <a:sym typeface="Lato"/>
                        </a:rPr>
                        <a:t>5.622</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40000"/>
                        </a:lnSpc>
                        <a:spcBef>
                          <a:spcPts val="0"/>
                        </a:spcBef>
                        <a:spcAft>
                          <a:spcPts val="0"/>
                        </a:spcAft>
                        <a:buClr>
                          <a:schemeClr val="dk1"/>
                        </a:buClr>
                        <a:buSzPts val="575"/>
                        <a:buFont typeface="Arial"/>
                        <a:buNone/>
                      </a:pPr>
                      <a:r>
                        <a:rPr lang="en-US" sz="575" u="none" strike="noStrike" cap="none">
                          <a:solidFill>
                            <a:schemeClr val="dk1"/>
                          </a:solidFill>
                          <a:latin typeface="Lato"/>
                          <a:ea typeface="Lato"/>
                          <a:cs typeface="Lato"/>
                          <a:sym typeface="Lato"/>
                        </a:rPr>
                        <a:t>8</a:t>
                      </a:r>
                      <a:r>
                        <a:rPr lang="en-US" sz="575">
                          <a:solidFill>
                            <a:schemeClr val="dk1"/>
                          </a:solidFill>
                          <a:latin typeface="Lato"/>
                          <a:ea typeface="Lato"/>
                          <a:cs typeface="Lato"/>
                          <a:sym typeface="Lato"/>
                        </a:rPr>
                        <a:t>6,13</a:t>
                      </a:r>
                      <a:r>
                        <a:rPr lang="en-US" sz="575" u="none" strike="noStrike" cap="none">
                          <a:solidFill>
                            <a:schemeClr val="dk1"/>
                          </a:solidFill>
                          <a:latin typeface="Lato"/>
                          <a:ea typeface="Lato"/>
                          <a:cs typeface="Lato"/>
                          <a:sym typeface="Lato"/>
                        </a:rPr>
                        <a:t>%</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bl>
          </a:graphicData>
        </a:graphic>
      </p:graphicFrame>
      <p:sp>
        <p:nvSpPr>
          <p:cNvPr id="198" name="Google Shape;198;g3d20d9db7a2_0_180"/>
          <p:cNvSpPr/>
          <p:nvPr/>
        </p:nvSpPr>
        <p:spPr>
          <a:xfrm rot="5400000">
            <a:off x="877350" y="-869000"/>
            <a:ext cx="2017200" cy="3789000"/>
          </a:xfrm>
          <a:prstGeom prst="rect">
            <a:avLst/>
          </a:prstGeom>
          <a:gradFill>
            <a:gsLst>
              <a:gs pos="0">
                <a:srgbClr val="FFFFFF">
                  <a:alpha val="0"/>
                </a:srgbClr>
              </a:gs>
              <a:gs pos="27000">
                <a:srgbClr val="FFFFFF">
                  <a:alpha val="45882"/>
                </a:srgbClr>
              </a:gs>
              <a:gs pos="93000">
                <a:srgbClr val="FFFFFF"/>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9" name="Google Shape;199;g3d20d9db7a2_0_180"/>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chemeClr val="lt1"/>
                </a:solidFill>
                <a:latin typeface="Titillium Web"/>
                <a:ea typeface="Titillium Web"/>
                <a:cs typeface="Titillium Web"/>
                <a:sym typeface="Titillium Web"/>
              </a:rPr>
              <a:t>PESQUISA DE SATISFAÇÃO  ANS 2025</a:t>
            </a:r>
            <a:endParaRPr sz="1400" b="0" i="0" u="none" strike="noStrike" cap="none">
              <a:solidFill>
                <a:schemeClr val="lt1"/>
              </a:solidFill>
              <a:latin typeface="Arial"/>
              <a:ea typeface="Arial"/>
              <a:cs typeface="Arial"/>
              <a:sym typeface="Arial"/>
            </a:endParaRPr>
          </a:p>
        </p:txBody>
      </p:sp>
      <p:sp>
        <p:nvSpPr>
          <p:cNvPr id="200" name="Google Shape;200;g3d20d9db7a2_0_180"/>
          <p:cNvSpPr txBox="1"/>
          <p:nvPr/>
        </p:nvSpPr>
        <p:spPr>
          <a:xfrm>
            <a:off x="373950" y="1479669"/>
            <a:ext cx="3024000" cy="37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2800"/>
              <a:buFont typeface="Arial"/>
              <a:buNone/>
            </a:pPr>
            <a:r>
              <a:rPr lang="en-US" sz="1100" b="1" i="0" u="none" strike="noStrike" cap="none">
                <a:solidFill>
                  <a:srgbClr val="595959"/>
                </a:solidFill>
                <a:latin typeface="Montserrat Black"/>
                <a:ea typeface="Montserrat Black"/>
                <a:cs typeface="Montserrat Black"/>
                <a:sym typeface="Montserrat Black"/>
              </a:rPr>
              <a:t>Análise preliminar do cadastro recebido de beneficiários</a:t>
            </a:r>
            <a:endParaRPr sz="1400" b="0" i="0" u="none" strike="noStrike" cap="none">
              <a:solidFill>
                <a:srgbClr val="000000"/>
              </a:solidFill>
              <a:latin typeface="Arial"/>
              <a:ea typeface="Arial"/>
              <a:cs typeface="Arial"/>
              <a:sym typeface="Arial"/>
            </a:endParaRPr>
          </a:p>
        </p:txBody>
      </p:sp>
      <p:sp>
        <p:nvSpPr>
          <p:cNvPr id="201" name="Google Shape;201;g3d20d9db7a2_0_180"/>
          <p:cNvSpPr txBox="1"/>
          <p:nvPr/>
        </p:nvSpPr>
        <p:spPr>
          <a:xfrm>
            <a:off x="373950" y="2029603"/>
            <a:ext cx="3024000" cy="560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700"/>
              <a:buFont typeface="Arial"/>
              <a:buNone/>
            </a:pPr>
            <a:r>
              <a:rPr lang="en-US" sz="700" b="0" i="0" u="none" strike="noStrike" cap="none">
                <a:solidFill>
                  <a:srgbClr val="042C5C"/>
                </a:solidFill>
                <a:latin typeface="Titillium Web"/>
                <a:ea typeface="Titillium Web"/>
                <a:cs typeface="Titillium Web"/>
                <a:sym typeface="Titillium Web"/>
              </a:rPr>
              <a:t>Para desenvolvimento da pesquisa de satisfação dos beneficiários, foi efetuada uma análise preliminar dos dados verificando os potenciais elegíveis ao universo amostral, ou seja, excluindo beneficiários duplicados e com idade inferior a 18 anos. Segue abaixo a tabela com o resumo:</a:t>
            </a:r>
            <a:endParaRPr sz="700" b="0" i="0" u="none" strike="noStrike" cap="none">
              <a:solidFill>
                <a:srgbClr val="042C5C"/>
              </a:solidFill>
              <a:latin typeface="Titillium Web"/>
              <a:ea typeface="Titillium Web"/>
              <a:cs typeface="Titillium Web"/>
              <a:sym typeface="Titillium Web"/>
            </a:endParaRPr>
          </a:p>
        </p:txBody>
      </p:sp>
      <p:sp>
        <p:nvSpPr>
          <p:cNvPr id="202" name="Google Shape;202;g3d20d9db7a2_0_180"/>
          <p:cNvSpPr txBox="1"/>
          <p:nvPr/>
        </p:nvSpPr>
        <p:spPr>
          <a:xfrm>
            <a:off x="378000" y="3952348"/>
            <a:ext cx="3024000" cy="8619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700"/>
              <a:buFont typeface="Arial"/>
              <a:buNone/>
            </a:pPr>
            <a:r>
              <a:rPr lang="en-US" sz="700" b="0" i="0" u="none" strike="noStrike" cap="none">
                <a:solidFill>
                  <a:srgbClr val="042C5C"/>
                </a:solidFill>
                <a:latin typeface="Titillium Web"/>
                <a:ea typeface="Titillium Web"/>
                <a:cs typeface="Titillium Web"/>
                <a:sym typeface="Titillium Web"/>
              </a:rPr>
              <a:t>Portanto, </a:t>
            </a:r>
            <a:r>
              <a:rPr lang="en-US" sz="700" b="1">
                <a:solidFill>
                  <a:srgbClr val="042C5C"/>
                </a:solidFill>
                <a:latin typeface="Titillium Web SemiBold"/>
                <a:ea typeface="Titillium Web SemiBold"/>
                <a:cs typeface="Titillium Web SemiBold"/>
                <a:sym typeface="Titillium Web SemiBold"/>
              </a:rPr>
              <a:t>5.622</a:t>
            </a:r>
            <a:r>
              <a:rPr lang="en-US" sz="700" b="0" i="0" u="none" strike="noStrike" cap="none">
                <a:solidFill>
                  <a:srgbClr val="042C5C"/>
                </a:solidFill>
                <a:latin typeface="Titillium Web"/>
                <a:ea typeface="Titillium Web"/>
                <a:cs typeface="Titillium Web"/>
                <a:sym typeface="Titillium Web"/>
              </a:rPr>
              <a:t> beneficiários constituíram a população-alvo da pesquisa de satisfação dos beneficiários da operadora. A partir desse universo validado, a Colectta estruturou os estratos de interesse, segmentando a população de acordo com sexo e faixas etárias, de modo a garantir maior precisão nas estimativas e assegurar a representatividade estatística necessária para o desenvolvimento do plano amostral.</a:t>
            </a:r>
            <a:endParaRPr sz="1400" b="0" i="0" u="none" strike="noStrike" cap="none">
              <a:solidFill>
                <a:srgbClr val="000000"/>
              </a:solidFill>
              <a:latin typeface="Arial"/>
              <a:ea typeface="Arial"/>
              <a:cs typeface="Arial"/>
              <a:sym typeface="Arial"/>
            </a:endParaRPr>
          </a:p>
        </p:txBody>
      </p:sp>
      <p:sp>
        <p:nvSpPr>
          <p:cNvPr id="203" name="Google Shape;203;g3d20d9db7a2_0_180"/>
          <p:cNvSpPr txBox="1"/>
          <p:nvPr/>
        </p:nvSpPr>
        <p:spPr>
          <a:xfrm>
            <a:off x="3144425" y="4970582"/>
            <a:ext cx="2577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6</a:t>
            </a:r>
            <a:endParaRPr sz="1400" b="0" i="0" u="none" strike="noStrike" cap="none">
              <a:solidFill>
                <a:srgbClr val="000000"/>
              </a:solidFill>
              <a:latin typeface="Arial"/>
              <a:ea typeface="Arial"/>
              <a:cs typeface="Arial"/>
              <a:sym typeface="Arial"/>
            </a:endParaRPr>
          </a:p>
        </p:txBody>
      </p:sp>
      <p:sp>
        <p:nvSpPr>
          <p:cNvPr id="204" name="Google Shape;204;g3d20d9db7a2_0_180"/>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4">
              <a:alphaModFix/>
            </a:blip>
            <a:stretch>
              <a:fillRect t="-3090" b="-3090"/>
            </a:stretch>
          </a:blipFill>
          <a:ln>
            <a:noFill/>
          </a:ln>
        </p:spPr>
        <p:txBody>
          <a:bodyPr/>
          <a:lstStyle/>
          <a:p>
            <a:endParaRPr lang="pt-BR"/>
          </a:p>
        </p:txBody>
      </p:sp>
      <p:cxnSp>
        <p:nvCxnSpPr>
          <p:cNvPr id="205" name="Google Shape;205;g3d20d9db7a2_0_180"/>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4" t="-2049" r="-304828" b="-36612"/>
            </a:stretch>
          </a:blipFill>
          <a:ln>
            <a:noFill/>
          </a:ln>
        </p:spPr>
        <p:txBody>
          <a:bodyPr/>
          <a:lstStyle/>
          <a:p>
            <a:endParaRPr lang="pt-BR"/>
          </a:p>
        </p:txBody>
      </p:sp>
      <p:sp>
        <p:nvSpPr>
          <p:cNvPr id="215" name="Google Shape;215;p8"/>
          <p:cNvSpPr txBox="1"/>
          <p:nvPr/>
        </p:nvSpPr>
        <p:spPr>
          <a:xfrm>
            <a:off x="0" y="200031"/>
            <a:ext cx="3780000" cy="177969"/>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216" name="Google Shape;216;p8"/>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217" name="Google Shape;217;p8"/>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218" name="Google Shape;218;p8"/>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219" name="Google Shape;219;p8"/>
          <p:cNvSpPr txBox="1"/>
          <p:nvPr/>
        </p:nvSpPr>
        <p:spPr>
          <a:xfrm>
            <a:off x="378000" y="507936"/>
            <a:ext cx="3024000" cy="2641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PLANEJAMENTO AMOSTRAL</a:t>
            </a:r>
            <a:endParaRPr sz="1400" b="0" i="0" u="none" strike="noStrike" cap="none">
              <a:solidFill>
                <a:srgbClr val="000000"/>
              </a:solidFill>
              <a:latin typeface="Arial"/>
              <a:ea typeface="Arial"/>
              <a:cs typeface="Arial"/>
              <a:sym typeface="Arial"/>
            </a:endParaRPr>
          </a:p>
        </p:txBody>
      </p:sp>
      <p:sp>
        <p:nvSpPr>
          <p:cNvPr id="220" name="Google Shape;220;p8"/>
          <p:cNvSpPr txBox="1"/>
          <p:nvPr/>
        </p:nvSpPr>
        <p:spPr>
          <a:xfrm>
            <a:off x="378000" y="772091"/>
            <a:ext cx="3024000" cy="4497000"/>
          </a:xfrm>
          <a:prstGeom prst="rect">
            <a:avLst/>
          </a:prstGeom>
          <a:noFill/>
          <a:ln>
            <a:noFill/>
          </a:ln>
        </p:spPr>
        <p:txBody>
          <a:bodyPr spcFirstLastPara="1" wrap="square" lIns="0" tIns="0" rIns="0" bIns="0" anchor="t" anchorCtr="0">
            <a:spAutoFit/>
          </a:bodyPr>
          <a:lstStyle/>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O plano amostral adotado baseia-se em </a:t>
            </a:r>
            <a:r>
              <a:rPr lang="en-US" sz="500" b="1" i="0" u="none" strike="noStrike" cap="none">
                <a:solidFill>
                  <a:srgbClr val="042C5C"/>
                </a:solidFill>
                <a:latin typeface="Titillium Web"/>
                <a:ea typeface="Titillium Web"/>
                <a:cs typeface="Titillium Web"/>
                <a:sym typeface="Titillium Web"/>
              </a:rPr>
              <a:t>amostragem estratificada proporcional.</a:t>
            </a:r>
            <a:endParaRPr sz="500" b="1"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1"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A realização da coleta de dados foi por meio de abordagem multicanal, combinando entrevistas telefônicas  e o uso da plataforma digital exclusiva da Colectta. A coleta telefônica foi conduzida por entrevistadores devidamente treinados, enquanto a plataforma digital foi acessada por meio de link individual, pessoal e intransferível, enviado aos beneficiários selecionados via e-mail/whatsapp. </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A estratificação foi realizada a partir das variáveis sexo e faixas etárias, conforme recomendação metodológica e melhores práticas em pesquisas de satisfação no setor de saúde suplementar. Essa abordagem assegura que todos os grupos relevantes da população-alvo — finita e previamente tratada — estejam proporcionalmente representados na amostra final, permitindo estimativas mais precisas e redução da variabilidade entre estratos.</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A escolha pela amostragem estratificada proporcional é particularmente apropriada para estudos regulados pela ANS, pois possibilita:</a:t>
            </a:r>
            <a:endParaRPr sz="500" b="0" i="0" u="none" strike="noStrike" cap="none">
              <a:solidFill>
                <a:srgbClr val="042C5C"/>
              </a:solidFill>
              <a:latin typeface="Titillium Web"/>
              <a:ea typeface="Titillium Web"/>
              <a:cs typeface="Titillium Web"/>
              <a:sym typeface="Titillium Web"/>
            </a:endParaRPr>
          </a:p>
          <a:p>
            <a:pPr marL="457200" marR="0" lvl="0" indent="-260350" algn="just" rtl="0">
              <a:lnSpc>
                <a:spcPct val="140072"/>
              </a:lnSpc>
              <a:spcBef>
                <a:spcPts val="0"/>
              </a:spcBef>
              <a:spcAft>
                <a:spcPts val="0"/>
              </a:spcAft>
              <a:buClr>
                <a:srgbClr val="042C5C"/>
              </a:buClr>
              <a:buSzPts val="500"/>
              <a:buFont typeface="Titillium Web"/>
              <a:buChar char="●"/>
            </a:pPr>
            <a:r>
              <a:rPr lang="en-US" sz="500" b="0" i="0" u="none" strike="noStrike" cap="none">
                <a:solidFill>
                  <a:srgbClr val="042C5C"/>
                </a:solidFill>
                <a:latin typeface="Titillium Web"/>
                <a:ea typeface="Titillium Web"/>
                <a:cs typeface="Titillium Web"/>
                <a:sym typeface="Titillium Web"/>
              </a:rPr>
              <a:t>controle da composição da amostra, garantindo adequação ao perfil real dos beneficiários;</a:t>
            </a:r>
            <a:endParaRPr sz="500" b="0" i="0" u="none" strike="noStrike" cap="none">
              <a:solidFill>
                <a:srgbClr val="042C5C"/>
              </a:solidFill>
              <a:latin typeface="Titillium Web"/>
              <a:ea typeface="Titillium Web"/>
              <a:cs typeface="Titillium Web"/>
              <a:sym typeface="Titillium Web"/>
            </a:endParaRPr>
          </a:p>
          <a:p>
            <a:pPr marL="457200" marR="0" lvl="0" indent="-260350" algn="just" rtl="0">
              <a:lnSpc>
                <a:spcPct val="140072"/>
              </a:lnSpc>
              <a:spcBef>
                <a:spcPts val="0"/>
              </a:spcBef>
              <a:spcAft>
                <a:spcPts val="0"/>
              </a:spcAft>
              <a:buClr>
                <a:srgbClr val="042C5C"/>
              </a:buClr>
              <a:buSzPts val="500"/>
              <a:buFont typeface="Titillium Web"/>
              <a:buChar char="●"/>
            </a:pPr>
            <a:r>
              <a:rPr lang="en-US" sz="500" b="0" i="0" u="none" strike="noStrike" cap="none">
                <a:solidFill>
                  <a:srgbClr val="042C5C"/>
                </a:solidFill>
                <a:latin typeface="Titillium Web"/>
                <a:ea typeface="Titillium Web"/>
                <a:cs typeface="Titillium Web"/>
                <a:sym typeface="Titillium Web"/>
              </a:rPr>
              <a:t>melhor precisão estatística, com redução do erro amostral em comparação a amostragens simples de mesmo tamanho;</a:t>
            </a:r>
            <a:endParaRPr sz="500" b="0" i="0" u="none" strike="noStrike" cap="none">
              <a:solidFill>
                <a:srgbClr val="042C5C"/>
              </a:solidFill>
              <a:latin typeface="Titillium Web"/>
              <a:ea typeface="Titillium Web"/>
              <a:cs typeface="Titillium Web"/>
              <a:sym typeface="Titillium Web"/>
            </a:endParaRPr>
          </a:p>
          <a:p>
            <a:pPr marL="457200" marR="0" lvl="0" indent="-260350" algn="just" rtl="0">
              <a:lnSpc>
                <a:spcPct val="140072"/>
              </a:lnSpc>
              <a:spcBef>
                <a:spcPts val="0"/>
              </a:spcBef>
              <a:spcAft>
                <a:spcPts val="0"/>
              </a:spcAft>
              <a:buClr>
                <a:srgbClr val="042C5C"/>
              </a:buClr>
              <a:buSzPts val="500"/>
              <a:buFont typeface="Titillium Web"/>
              <a:buChar char="●"/>
            </a:pPr>
            <a:r>
              <a:rPr lang="en-US" sz="500" b="0" i="0" u="none" strike="noStrike" cap="none">
                <a:solidFill>
                  <a:srgbClr val="042C5C"/>
                </a:solidFill>
                <a:latin typeface="Titillium Web"/>
                <a:ea typeface="Titillium Web"/>
                <a:cs typeface="Titillium Web"/>
                <a:sym typeface="Titillium Web"/>
              </a:rPr>
              <a:t>otimização dos recursos de coleta, direcionando esforços aos estratos de maior relevância ou com maior dispersão populacional;</a:t>
            </a:r>
            <a:endParaRPr sz="500" b="0" i="0" u="none" strike="noStrike" cap="none">
              <a:solidFill>
                <a:srgbClr val="042C5C"/>
              </a:solidFill>
              <a:latin typeface="Titillium Web"/>
              <a:ea typeface="Titillium Web"/>
              <a:cs typeface="Titillium Web"/>
              <a:sym typeface="Titillium Web"/>
            </a:endParaRPr>
          </a:p>
          <a:p>
            <a:pPr marL="457200" marR="0" lvl="0" indent="-260350" algn="just" rtl="0">
              <a:lnSpc>
                <a:spcPct val="140072"/>
              </a:lnSpc>
              <a:spcBef>
                <a:spcPts val="0"/>
              </a:spcBef>
              <a:spcAft>
                <a:spcPts val="0"/>
              </a:spcAft>
              <a:buClr>
                <a:srgbClr val="042C5C"/>
              </a:buClr>
              <a:buSzPts val="500"/>
              <a:buFont typeface="Titillium Web"/>
              <a:buChar char="●"/>
            </a:pPr>
            <a:r>
              <a:rPr lang="en-US" sz="500" b="0" i="0" u="none" strike="noStrike" cap="none">
                <a:solidFill>
                  <a:srgbClr val="042C5C"/>
                </a:solidFill>
                <a:latin typeface="Titillium Web"/>
                <a:ea typeface="Titillium Web"/>
                <a:cs typeface="Titillium Web"/>
                <a:sym typeface="Titillium Web"/>
              </a:rPr>
              <a:t>transparência e reprodutibilidade, características essenciais para pesquisas auditáveis e metodologicamente robustas.</a:t>
            </a:r>
            <a:endParaRPr sz="500" b="0" i="0" u="none" strike="noStrike" cap="none">
              <a:solidFill>
                <a:srgbClr val="042C5C"/>
              </a:solidFill>
              <a:latin typeface="Titillium Web"/>
              <a:ea typeface="Titillium Web"/>
              <a:cs typeface="Titillium Web"/>
              <a:sym typeface="Titillium Web"/>
            </a:endParaRPr>
          </a:p>
          <a:p>
            <a:pPr marL="45720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Para análise de dados foram utilizados os indicadores e a seguinte classificação:</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1" i="0" u="none" strike="noStrike" cap="none">
                <a:solidFill>
                  <a:srgbClr val="042C5C"/>
                </a:solidFill>
                <a:latin typeface="Titillium Web"/>
                <a:ea typeface="Titillium Web"/>
                <a:cs typeface="Titillium Web"/>
                <a:sym typeface="Titillium Web"/>
              </a:rPr>
              <a:t>T2B (Top Two Boxes)</a:t>
            </a:r>
            <a:r>
              <a:rPr lang="en-US" sz="500" b="0" i="0" u="none" strike="noStrike" cap="none">
                <a:solidFill>
                  <a:srgbClr val="042C5C"/>
                </a:solidFill>
                <a:latin typeface="Titillium Web"/>
                <a:ea typeface="Titillium Web"/>
                <a:cs typeface="Titillium Web"/>
                <a:sym typeface="Titillium Web"/>
              </a:rPr>
              <a:t> corresponde à soma dos percentuais das </a:t>
            </a:r>
            <a:r>
              <a:rPr lang="en-US" sz="500" b="1" i="0" u="none" strike="noStrike" cap="none">
                <a:solidFill>
                  <a:srgbClr val="042C5C"/>
                </a:solidFill>
                <a:latin typeface="Titillium Web"/>
                <a:ea typeface="Titillium Web"/>
                <a:cs typeface="Titillium Web"/>
                <a:sym typeface="Titillium Web"/>
              </a:rPr>
              <a:t>duas categorias mais positivas da escala de resposta</a:t>
            </a:r>
            <a:r>
              <a:rPr lang="en-US" sz="500" b="0" i="0" u="none" strike="noStrike" cap="none">
                <a:solidFill>
                  <a:srgbClr val="042C5C"/>
                </a:solidFill>
                <a:latin typeface="Titillium Web"/>
                <a:ea typeface="Titillium Web"/>
                <a:cs typeface="Titillium Web"/>
                <a:sym typeface="Titillium Web"/>
              </a:rPr>
              <a:t> utilizada na pesquisa. Esse indicador representa a proporção de beneficiários que expressam avaliação favorável ou elevada satisfação em relação ao item avaliado.</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1" i="0" u="none" strike="noStrike" cap="none">
                <a:solidFill>
                  <a:srgbClr val="042C5C"/>
                </a:solidFill>
                <a:latin typeface="Titillium Web"/>
                <a:ea typeface="Titillium Web"/>
                <a:cs typeface="Titillium Web"/>
                <a:sym typeface="Titillium Web"/>
              </a:rPr>
              <a:t>B2B (Bottom Two Boxes)</a:t>
            </a:r>
            <a:r>
              <a:rPr lang="en-US" sz="500" b="0" i="0" u="none" strike="noStrike" cap="none">
                <a:solidFill>
                  <a:srgbClr val="042C5C"/>
                </a:solidFill>
                <a:latin typeface="Titillium Web"/>
                <a:ea typeface="Titillium Web"/>
                <a:cs typeface="Titillium Web"/>
                <a:sym typeface="Titillium Web"/>
              </a:rPr>
              <a:t> corresponde à soma dos percentuais das </a:t>
            </a:r>
            <a:r>
              <a:rPr lang="en-US" sz="500" b="1" i="0" u="none" strike="noStrike" cap="none">
                <a:solidFill>
                  <a:srgbClr val="042C5C"/>
                </a:solidFill>
                <a:latin typeface="Titillium Web"/>
                <a:ea typeface="Titillium Web"/>
                <a:cs typeface="Titillium Web"/>
                <a:sym typeface="Titillium Web"/>
              </a:rPr>
              <a:t>duas categorias mais negativas da escala de resposta</a:t>
            </a:r>
            <a:r>
              <a:rPr lang="en-US" sz="500" b="0" i="0" u="none" strike="noStrike" cap="none">
                <a:solidFill>
                  <a:srgbClr val="042C5C"/>
                </a:solidFill>
                <a:latin typeface="Titillium Web"/>
                <a:ea typeface="Titillium Web"/>
                <a:cs typeface="Titillium Web"/>
                <a:sym typeface="Titillium Web"/>
              </a:rPr>
              <a:t>. Esse indicador reflete a proporção de beneficiários que manifestam insatisfação ou avaliação negativa em relação ao item analisado.</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Essas proporções são calculadas excluindo os beneficiários que responderam “Nos 12 últimos meses não procurei cuidados de saúde” , “Não sei/não me lembro”, “Nunca acessei a lista de prestadores de serviços”, “Nos últimos 12 meses não acessei meu plano”, “Nos últimos 12 meses não reclamei do meu plano de saúde”, “Nunca preenchi documentos e formulários do meu plano de saúde”, “Não tenho como avaliar”.</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1" i="0" u="none" strike="noStrike" cap="none">
                <a:solidFill>
                  <a:srgbClr val="042C5C"/>
                </a:solidFill>
                <a:latin typeface="Titillium Web"/>
                <a:ea typeface="Titillium Web"/>
                <a:cs typeface="Titillium Web"/>
                <a:sym typeface="Titillium Web"/>
              </a:rPr>
              <a:t>Classificação</a:t>
            </a:r>
            <a:r>
              <a:rPr lang="en-US" sz="500" b="0" i="0" u="none" strike="noStrike" cap="none">
                <a:solidFill>
                  <a:srgbClr val="042C5C"/>
                </a:solidFill>
                <a:latin typeface="Titillium Web"/>
                <a:ea typeface="Titillium Web"/>
                <a:cs typeface="Titillium Web"/>
                <a:sym typeface="Titillium Web"/>
              </a:rPr>
              <a:t>:</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Altíssimo     : 80% a 100%</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Alto              : 70% a 79%</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Médio          : 50% a 69%</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Baixo           : 30% a 49%</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r>
              <a:rPr lang="en-US" sz="500" b="0" i="0" u="none" strike="noStrike" cap="none">
                <a:solidFill>
                  <a:srgbClr val="042C5C"/>
                </a:solidFill>
                <a:latin typeface="Titillium Web"/>
                <a:ea typeface="Titillium Web"/>
                <a:cs typeface="Titillium Web"/>
                <a:sym typeface="Titillium Web"/>
              </a:rPr>
              <a:t>Baixíssimo :   0% a 29%</a:t>
            </a: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a:p>
            <a:pPr marL="0" marR="0" lvl="0" indent="0" algn="just" rtl="0">
              <a:lnSpc>
                <a:spcPct val="140072"/>
              </a:lnSpc>
              <a:spcBef>
                <a:spcPts val="0"/>
              </a:spcBef>
              <a:spcAft>
                <a:spcPts val="0"/>
              </a:spcAft>
              <a:buClr>
                <a:srgbClr val="000000"/>
              </a:buClr>
              <a:buSzPts val="500"/>
              <a:buFont typeface="Arial"/>
              <a:buNone/>
            </a:pPr>
            <a:endParaRPr sz="500" b="0" i="0" u="none" strike="noStrike" cap="none">
              <a:solidFill>
                <a:srgbClr val="042C5C"/>
              </a:solidFill>
              <a:latin typeface="Titillium Web"/>
              <a:ea typeface="Titillium Web"/>
              <a:cs typeface="Titillium Web"/>
              <a:sym typeface="Titillium Web"/>
            </a:endParaRPr>
          </a:p>
        </p:txBody>
      </p:sp>
      <p:sp>
        <p:nvSpPr>
          <p:cNvPr id="221" name="Google Shape;221;p8"/>
          <p:cNvSpPr txBox="1"/>
          <p:nvPr/>
        </p:nvSpPr>
        <p:spPr>
          <a:xfrm>
            <a:off x="3144425" y="4970582"/>
            <a:ext cx="257575" cy="9101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7</a:t>
            </a: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a:off x="378000" y="4989632"/>
            <a:ext cx="524005" cy="161233"/>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88" b="-3088"/>
            </a:stretch>
          </a:blipFill>
          <a:ln>
            <a:noFill/>
          </a:ln>
        </p:spPr>
        <p:txBody>
          <a:bodyPr/>
          <a:lstStyle/>
          <a:p>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d20d9db7a2_0_274"/>
          <p:cNvSpPr/>
          <p:nvPr/>
        </p:nvSpPr>
        <p:spPr>
          <a:xfrm>
            <a:off x="589664" y="2345278"/>
            <a:ext cx="3780000" cy="3691059"/>
          </a:xfrm>
          <a:custGeom>
            <a:avLst/>
            <a:gdLst/>
            <a:ahLst/>
            <a:cxnLst/>
            <a:rect l="l" t="t" r="r" b="b"/>
            <a:pathLst>
              <a:path w="3780000" h="3691059" extrusionOk="0">
                <a:moveTo>
                  <a:pt x="0" y="0"/>
                </a:moveTo>
                <a:lnTo>
                  <a:pt x="3780000" y="0"/>
                </a:lnTo>
                <a:lnTo>
                  <a:pt x="3780000" y="3691059"/>
                </a:lnTo>
                <a:lnTo>
                  <a:pt x="0" y="3691059"/>
                </a:lnTo>
                <a:lnTo>
                  <a:pt x="0" y="0"/>
                </a:lnTo>
                <a:close/>
              </a:path>
            </a:pathLst>
          </a:custGeom>
          <a:blipFill rotWithShape="1">
            <a:blip r:embed="rId3">
              <a:alphaModFix amt="5000"/>
            </a:blip>
            <a:stretch>
              <a:fillRect l="-9590" t="-2049" r="-304832" b="-36610"/>
            </a:stretch>
          </a:blipFill>
          <a:ln>
            <a:noFill/>
          </a:ln>
        </p:spPr>
        <p:txBody>
          <a:bodyPr/>
          <a:lstStyle/>
          <a:p>
            <a:endParaRPr lang="pt-BR"/>
          </a:p>
        </p:txBody>
      </p:sp>
      <p:sp>
        <p:nvSpPr>
          <p:cNvPr id="232" name="Google Shape;232;g3d20d9db7a2_0_274"/>
          <p:cNvSpPr txBox="1"/>
          <p:nvPr/>
        </p:nvSpPr>
        <p:spPr>
          <a:xfrm>
            <a:off x="0" y="20003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FFFFFF"/>
                </a:solidFill>
                <a:latin typeface="Titillium Web"/>
                <a:ea typeface="Titillium Web"/>
                <a:cs typeface="Titillium Web"/>
                <a:sym typeface="Titillium Web"/>
              </a:rPr>
              <a:t>PESQUISA DE SATISFAÇÃO DA ANS 2025</a:t>
            </a:r>
            <a:endParaRPr sz="1400" b="0" i="0" u="none" strike="noStrike" cap="none">
              <a:solidFill>
                <a:srgbClr val="000000"/>
              </a:solidFill>
              <a:latin typeface="Arial"/>
              <a:ea typeface="Arial"/>
              <a:cs typeface="Arial"/>
              <a:sym typeface="Arial"/>
            </a:endParaRPr>
          </a:p>
        </p:txBody>
      </p:sp>
      <p:cxnSp>
        <p:nvCxnSpPr>
          <p:cNvPr id="233" name="Google Shape;233;g3d20d9db7a2_0_274"/>
          <p:cNvCxnSpPr/>
          <p:nvPr/>
        </p:nvCxnSpPr>
        <p:spPr>
          <a:xfrm>
            <a:off x="378000" y="378000"/>
            <a:ext cx="3024000" cy="0"/>
          </a:xfrm>
          <a:prstGeom prst="straightConnector1">
            <a:avLst/>
          </a:prstGeom>
          <a:noFill/>
          <a:ln w="9525" cap="flat" cmpd="sng">
            <a:solidFill>
              <a:srgbClr val="F2F2F2"/>
            </a:solidFill>
            <a:prstDash val="solid"/>
            <a:round/>
            <a:headEnd type="none" w="sm" len="sm"/>
            <a:tailEnd type="none" w="sm" len="sm"/>
          </a:ln>
        </p:spPr>
      </p:cxnSp>
      <p:cxnSp>
        <p:nvCxnSpPr>
          <p:cNvPr id="234" name="Google Shape;234;g3d20d9db7a2_0_274"/>
          <p:cNvCxnSpPr/>
          <p:nvPr/>
        </p:nvCxnSpPr>
        <p:spPr>
          <a:xfrm>
            <a:off x="378000" y="4945238"/>
            <a:ext cx="3024000" cy="0"/>
          </a:xfrm>
          <a:prstGeom prst="straightConnector1">
            <a:avLst/>
          </a:prstGeom>
          <a:noFill/>
          <a:ln w="9525" cap="flat" cmpd="sng">
            <a:solidFill>
              <a:srgbClr val="F2F2F2"/>
            </a:solidFill>
            <a:prstDash val="solid"/>
            <a:round/>
            <a:headEnd type="none" w="sm" len="sm"/>
            <a:tailEnd type="none" w="sm" len="sm"/>
          </a:ln>
        </p:spPr>
      </p:cxnSp>
      <p:sp>
        <p:nvSpPr>
          <p:cNvPr id="235" name="Google Shape;235;g3d20d9db7a2_0_274"/>
          <p:cNvSpPr txBox="1"/>
          <p:nvPr/>
        </p:nvSpPr>
        <p:spPr>
          <a:xfrm>
            <a:off x="0" y="120571"/>
            <a:ext cx="3780000" cy="161400"/>
          </a:xfrm>
          <a:prstGeom prst="rect">
            <a:avLst/>
          </a:prstGeom>
          <a:noFill/>
          <a:ln>
            <a:noFill/>
          </a:ln>
        </p:spPr>
        <p:txBody>
          <a:bodyPr spcFirstLastPara="1" wrap="square" lIns="0" tIns="0" rIns="0" bIns="0" anchor="t" anchorCtr="0">
            <a:spAutoFit/>
          </a:bodyPr>
          <a:lstStyle/>
          <a:p>
            <a:pPr marL="0" marR="0" lvl="0" indent="0" algn="ctr" rtl="0">
              <a:lnSpc>
                <a:spcPct val="139942"/>
              </a:lnSpc>
              <a:spcBef>
                <a:spcPts val="0"/>
              </a:spcBef>
              <a:spcAft>
                <a:spcPts val="0"/>
              </a:spcAft>
              <a:buClr>
                <a:srgbClr val="000000"/>
              </a:buClr>
              <a:buSzPts val="1049"/>
              <a:buFont typeface="Arial"/>
              <a:buNone/>
            </a:pPr>
            <a:r>
              <a:rPr lang="en-US" sz="1049" b="1" i="0" u="none" strike="noStrike" cap="none">
                <a:solidFill>
                  <a:srgbClr val="042C5C"/>
                </a:solidFill>
                <a:latin typeface="Titillium Web"/>
                <a:ea typeface="Titillium Web"/>
                <a:cs typeface="Titillium Web"/>
                <a:sym typeface="Titillium Web"/>
              </a:rPr>
              <a:t>PESQUISA DE SATISFAÇÃO  ANS 2025</a:t>
            </a:r>
            <a:endParaRPr sz="1400" b="0" i="0" u="none" strike="noStrike" cap="none">
              <a:solidFill>
                <a:srgbClr val="000000"/>
              </a:solidFill>
              <a:latin typeface="Arial"/>
              <a:ea typeface="Arial"/>
              <a:cs typeface="Arial"/>
              <a:sym typeface="Arial"/>
            </a:endParaRPr>
          </a:p>
        </p:txBody>
      </p:sp>
      <p:sp>
        <p:nvSpPr>
          <p:cNvPr id="236" name="Google Shape;236;g3d20d9db7a2_0_274"/>
          <p:cNvSpPr txBox="1"/>
          <p:nvPr/>
        </p:nvSpPr>
        <p:spPr>
          <a:xfrm>
            <a:off x="378000" y="507936"/>
            <a:ext cx="3024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600"/>
              <a:buFont typeface="Arial"/>
              <a:buNone/>
            </a:pPr>
            <a:r>
              <a:rPr lang="en-US" sz="1600" b="1" i="0" u="none" strike="noStrike" cap="none">
                <a:solidFill>
                  <a:srgbClr val="042C5C"/>
                </a:solidFill>
                <a:latin typeface="Titillium Web"/>
                <a:ea typeface="Titillium Web"/>
                <a:cs typeface="Titillium Web"/>
                <a:sym typeface="Titillium Web"/>
              </a:rPr>
              <a:t>CRONOGRAMA DE TRABALHO</a:t>
            </a:r>
            <a:endParaRPr sz="1400" b="0" i="0" u="none" strike="noStrike" cap="none">
              <a:solidFill>
                <a:srgbClr val="000000"/>
              </a:solidFill>
              <a:latin typeface="Arial"/>
              <a:ea typeface="Arial"/>
              <a:cs typeface="Arial"/>
              <a:sym typeface="Arial"/>
            </a:endParaRPr>
          </a:p>
        </p:txBody>
      </p:sp>
      <p:sp>
        <p:nvSpPr>
          <p:cNvPr id="237" name="Google Shape;237;g3d20d9db7a2_0_274"/>
          <p:cNvSpPr txBox="1"/>
          <p:nvPr/>
        </p:nvSpPr>
        <p:spPr>
          <a:xfrm>
            <a:off x="378000" y="862277"/>
            <a:ext cx="3024000" cy="4803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Todo o processo foi conduzido sob acompanhamento contínuo da coordenação de campo da Colectta e submetido a auditoria interna, garantindo a conformidade metodológica, a rastreabilidade das interações e a integridade das informações coletadas. </a:t>
            </a: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A seguir, é apresentado o quadro com o cronograma de trabalho:</a:t>
            </a:r>
            <a:endParaRPr sz="600" b="0" i="0" u="none" strike="noStrike" cap="none">
              <a:solidFill>
                <a:srgbClr val="042C5C"/>
              </a:solidFill>
              <a:latin typeface="Titillium Web"/>
              <a:ea typeface="Titillium Web"/>
              <a:cs typeface="Titillium Web"/>
              <a:sym typeface="Titillium Web"/>
            </a:endParaRPr>
          </a:p>
        </p:txBody>
      </p:sp>
      <p:graphicFrame>
        <p:nvGraphicFramePr>
          <p:cNvPr id="238" name="Google Shape;238;g3d20d9db7a2_0_274"/>
          <p:cNvGraphicFramePr/>
          <p:nvPr/>
        </p:nvGraphicFramePr>
        <p:xfrm>
          <a:off x="469514" y="1422147"/>
          <a:ext cx="2840975" cy="1590742"/>
        </p:xfrm>
        <a:graphic>
          <a:graphicData uri="http://schemas.openxmlformats.org/drawingml/2006/table">
            <a:tbl>
              <a:tblPr>
                <a:noFill/>
                <a:tableStyleId>{A9E29BD1-9573-4F8F-AFBD-02C8028D6401}</a:tableStyleId>
              </a:tblPr>
              <a:tblGrid>
                <a:gridCol w="2082325">
                  <a:extLst>
                    <a:ext uri="{9D8B030D-6E8A-4147-A177-3AD203B41FA5}">
                      <a16:colId xmlns:a16="http://schemas.microsoft.com/office/drawing/2014/main" val="20000"/>
                    </a:ext>
                  </a:extLst>
                </a:gridCol>
                <a:gridCol w="758650">
                  <a:extLst>
                    <a:ext uri="{9D8B030D-6E8A-4147-A177-3AD203B41FA5}">
                      <a16:colId xmlns:a16="http://schemas.microsoft.com/office/drawing/2014/main" val="20001"/>
                    </a:ext>
                  </a:extLst>
                </a:gridCol>
              </a:tblGrid>
              <a:tr h="186925">
                <a:tc>
                  <a:txBody>
                    <a:bodyPr/>
                    <a:lstStyle/>
                    <a:p>
                      <a:pPr marL="0" marR="0" lvl="0" indent="0" algn="ctr" rtl="0">
                        <a:lnSpc>
                          <a:spcPct val="140000"/>
                        </a:lnSpc>
                        <a:spcBef>
                          <a:spcPts val="0"/>
                        </a:spcBef>
                        <a:spcAft>
                          <a:spcPts val="0"/>
                        </a:spcAft>
                        <a:buClr>
                          <a:srgbClr val="000000"/>
                        </a:buClr>
                        <a:buSzPts val="700"/>
                        <a:buFont typeface="Arial"/>
                        <a:buNone/>
                      </a:pPr>
                      <a:r>
                        <a:rPr lang="en-US" sz="700" b="1" u="none" strike="noStrike" cap="none">
                          <a:solidFill>
                            <a:srgbClr val="FFFFFF"/>
                          </a:solidFill>
                          <a:latin typeface="Lato"/>
                          <a:ea typeface="Lato"/>
                          <a:cs typeface="Lato"/>
                          <a:sym typeface="Lato"/>
                        </a:rPr>
                        <a:t>Atividade</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42C5C"/>
                    </a:solidFill>
                  </a:tcPr>
                </a:tc>
                <a:tc>
                  <a:txBody>
                    <a:bodyPr/>
                    <a:lstStyle/>
                    <a:p>
                      <a:pPr marL="0" marR="0" lvl="0" indent="0" algn="ctr" rtl="0">
                        <a:lnSpc>
                          <a:spcPct val="140000"/>
                        </a:lnSpc>
                        <a:spcBef>
                          <a:spcPts val="0"/>
                        </a:spcBef>
                        <a:spcAft>
                          <a:spcPts val="0"/>
                        </a:spcAft>
                        <a:buClr>
                          <a:srgbClr val="000000"/>
                        </a:buClr>
                        <a:buSzPts val="700"/>
                        <a:buFont typeface="Arial"/>
                        <a:buNone/>
                      </a:pPr>
                      <a:r>
                        <a:rPr lang="en-US" sz="700" b="1" u="none" strike="noStrike" cap="none">
                          <a:solidFill>
                            <a:srgbClr val="FFFFFF"/>
                          </a:solidFill>
                          <a:latin typeface="Lato"/>
                          <a:ea typeface="Lato"/>
                          <a:cs typeface="Lato"/>
                          <a:sym typeface="Lato"/>
                        </a:rPr>
                        <a:t>Data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42C5C"/>
                    </a:solidFill>
                  </a:tcPr>
                </a:tc>
                <a:extLst>
                  <a:ext uri="{0D108BD9-81ED-4DB2-BD59-A6C34878D82A}">
                    <a16:rowId xmlns:a16="http://schemas.microsoft.com/office/drawing/2014/main" val="10000"/>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Recebimento da base de dados da operadora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24</a:t>
                      </a:r>
                      <a:r>
                        <a:rPr lang="en-US" sz="602" u="none" strike="noStrike" cap="none">
                          <a:latin typeface="Calibri"/>
                          <a:ea typeface="Calibri"/>
                          <a:cs typeface="Calibri"/>
                          <a:sym typeface="Calibri"/>
                        </a:rPr>
                        <a:t>/0</a:t>
                      </a:r>
                      <a:r>
                        <a:rPr lang="en-US" sz="602">
                          <a:latin typeface="Calibri"/>
                          <a:ea typeface="Calibri"/>
                          <a:cs typeface="Calibri"/>
                          <a:sym typeface="Calibri"/>
                        </a:rPr>
                        <a:t>2</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Validação da base</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25</a:t>
                      </a:r>
                      <a:r>
                        <a:rPr lang="en-US" sz="602" u="none" strike="noStrike" cap="none">
                          <a:latin typeface="Calibri"/>
                          <a:ea typeface="Calibri"/>
                          <a:cs typeface="Calibri"/>
                          <a:sym typeface="Calibri"/>
                        </a:rPr>
                        <a:t>/</a:t>
                      </a:r>
                      <a:r>
                        <a:rPr lang="en-US" sz="602">
                          <a:latin typeface="Calibri"/>
                          <a:ea typeface="Calibri"/>
                          <a:cs typeface="Calibri"/>
                          <a:sym typeface="Calibri"/>
                        </a:rPr>
                        <a:t>02</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2"/>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Início da coleta de dados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04</a:t>
                      </a:r>
                      <a:r>
                        <a:rPr lang="en-US" sz="602" u="none" strike="noStrike" cap="none">
                          <a:latin typeface="Calibri"/>
                          <a:ea typeface="Calibri"/>
                          <a:cs typeface="Calibri"/>
                          <a:sym typeface="Calibri"/>
                        </a:rPr>
                        <a:t>/0</a:t>
                      </a:r>
                      <a:r>
                        <a:rPr lang="en-US" sz="602">
                          <a:latin typeface="Calibri"/>
                          <a:ea typeface="Calibri"/>
                          <a:cs typeface="Calibri"/>
                          <a:sym typeface="Calibri"/>
                        </a:rPr>
                        <a:t>3</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Fim da coleta de dados</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04</a:t>
                      </a:r>
                      <a:r>
                        <a:rPr lang="en-US" sz="602" u="none" strike="noStrike" cap="none">
                          <a:latin typeface="Calibri"/>
                          <a:ea typeface="Calibri"/>
                          <a:cs typeface="Calibri"/>
                          <a:sym typeface="Calibri"/>
                        </a:rPr>
                        <a:t>/0</a:t>
                      </a:r>
                      <a:r>
                        <a:rPr lang="en-US" sz="602">
                          <a:latin typeface="Calibri"/>
                          <a:ea typeface="Calibri"/>
                          <a:cs typeface="Calibri"/>
                          <a:sym typeface="Calibri"/>
                        </a:rPr>
                        <a:t>4</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4"/>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Auditoria interna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06</a:t>
                      </a:r>
                      <a:r>
                        <a:rPr lang="en-US" sz="602" u="none" strike="noStrike" cap="none">
                          <a:latin typeface="Calibri"/>
                          <a:ea typeface="Calibri"/>
                          <a:cs typeface="Calibri"/>
                          <a:sym typeface="Calibri"/>
                        </a:rPr>
                        <a:t>/0</a:t>
                      </a:r>
                      <a:r>
                        <a:rPr lang="en-US" sz="602">
                          <a:latin typeface="Calibri"/>
                          <a:ea typeface="Calibri"/>
                          <a:cs typeface="Calibri"/>
                          <a:sym typeface="Calibri"/>
                        </a:rPr>
                        <a:t>4</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Desenvolvimento de relatório e nota técnica</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08</a:t>
                      </a:r>
                      <a:r>
                        <a:rPr lang="en-US" sz="602" u="none" strike="noStrike" cap="none">
                          <a:latin typeface="Calibri"/>
                          <a:ea typeface="Calibri"/>
                          <a:cs typeface="Calibri"/>
                          <a:sym typeface="Calibri"/>
                        </a:rPr>
                        <a:t>/0</a:t>
                      </a:r>
                      <a:r>
                        <a:rPr lang="en-US" sz="602">
                          <a:latin typeface="Calibri"/>
                          <a:ea typeface="Calibri"/>
                          <a:cs typeface="Calibri"/>
                          <a:sym typeface="Calibri"/>
                        </a:rPr>
                        <a:t>4</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AFAFA"/>
                    </a:solidFill>
                  </a:tcPr>
                </a:tc>
                <a:extLst>
                  <a:ext uri="{0D108BD9-81ED-4DB2-BD59-A6C34878D82A}">
                    <a16:rowId xmlns:a16="http://schemas.microsoft.com/office/drawing/2014/main" val="10006"/>
                  </a:ext>
                </a:extLst>
              </a:tr>
              <a:tr h="200225">
                <a:tc>
                  <a:txBody>
                    <a:bodyPr/>
                    <a:lstStyle/>
                    <a:p>
                      <a:pPr marL="0" marR="0" lvl="0" indent="0" algn="l" rtl="0">
                        <a:lnSpc>
                          <a:spcPct val="120099"/>
                        </a:lnSpc>
                        <a:spcBef>
                          <a:spcPts val="0"/>
                        </a:spcBef>
                        <a:spcAft>
                          <a:spcPts val="0"/>
                        </a:spcAft>
                        <a:buClr>
                          <a:srgbClr val="000000"/>
                        </a:buClr>
                        <a:buSzPts val="602"/>
                        <a:buFont typeface="Arial"/>
                        <a:buNone/>
                      </a:pPr>
                      <a:r>
                        <a:rPr lang="en-US" sz="602" u="none" strike="noStrike" cap="none">
                          <a:solidFill>
                            <a:srgbClr val="000000"/>
                          </a:solidFill>
                          <a:latin typeface="Calibri"/>
                          <a:ea typeface="Calibri"/>
                          <a:cs typeface="Calibri"/>
                          <a:sym typeface="Calibri"/>
                        </a:rPr>
                        <a:t>Entregas à operadora e à auditoria independente</a:t>
                      </a:r>
                      <a:endParaRPr sz="1100" u="none" strike="noStrike" cap="none"/>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20099"/>
                        </a:lnSpc>
                        <a:spcBef>
                          <a:spcPts val="0"/>
                        </a:spcBef>
                        <a:spcAft>
                          <a:spcPts val="0"/>
                        </a:spcAft>
                        <a:buClr>
                          <a:srgbClr val="000000"/>
                        </a:buClr>
                        <a:buSzPts val="602"/>
                        <a:buFont typeface="Arial"/>
                        <a:buNone/>
                      </a:pPr>
                      <a:r>
                        <a:rPr lang="en-US" sz="602">
                          <a:latin typeface="Calibri"/>
                          <a:ea typeface="Calibri"/>
                          <a:cs typeface="Calibri"/>
                          <a:sym typeface="Calibri"/>
                        </a:rPr>
                        <a:t>10</a:t>
                      </a:r>
                      <a:r>
                        <a:rPr lang="en-US" sz="602" u="none" strike="noStrike" cap="none">
                          <a:latin typeface="Calibri"/>
                          <a:ea typeface="Calibri"/>
                          <a:cs typeface="Calibri"/>
                          <a:sym typeface="Calibri"/>
                        </a:rPr>
                        <a:t>/0</a:t>
                      </a:r>
                      <a:r>
                        <a:rPr lang="en-US" sz="602">
                          <a:latin typeface="Calibri"/>
                          <a:ea typeface="Calibri"/>
                          <a:cs typeface="Calibri"/>
                          <a:sym typeface="Calibri"/>
                        </a:rPr>
                        <a:t>4</a:t>
                      </a:r>
                      <a:r>
                        <a:rPr lang="en-US" sz="602" u="none" strike="noStrike" cap="none">
                          <a:latin typeface="Calibri"/>
                          <a:ea typeface="Calibri"/>
                          <a:cs typeface="Calibri"/>
                          <a:sym typeface="Calibri"/>
                        </a:rPr>
                        <a:t>/2026</a:t>
                      </a:r>
                      <a:endParaRPr sz="602" u="none" strike="noStrike" cap="none">
                        <a:latin typeface="Calibri"/>
                        <a:ea typeface="Calibri"/>
                        <a:cs typeface="Calibri"/>
                        <a:sym typeface="Calibri"/>
                      </a:endParaRPr>
                    </a:p>
                  </a:txBody>
                  <a:tcPr marL="28575" marR="28575" marT="28575" marB="2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239" name="Google Shape;239;g3d20d9db7a2_0_274"/>
          <p:cNvSpPr txBox="1"/>
          <p:nvPr/>
        </p:nvSpPr>
        <p:spPr>
          <a:xfrm>
            <a:off x="378000" y="3371034"/>
            <a:ext cx="3024000" cy="184800"/>
          </a:xfrm>
          <a:prstGeom prst="rect">
            <a:avLst/>
          </a:prstGeom>
          <a:noFill/>
          <a:ln>
            <a:noFill/>
          </a:ln>
        </p:spPr>
        <p:txBody>
          <a:bodyPr spcFirstLastPara="1" wrap="square" lIns="0" tIns="0" rIns="0" bIns="0" anchor="t" anchorCtr="0">
            <a:spAutoFit/>
          </a:bodyPr>
          <a:lstStyle/>
          <a:p>
            <a:pPr marL="0" marR="0" lvl="0" indent="0" algn="ctr" rtl="0">
              <a:lnSpc>
                <a:spcPct val="139916"/>
              </a:lnSpc>
              <a:spcBef>
                <a:spcPts val="0"/>
              </a:spcBef>
              <a:spcAft>
                <a:spcPts val="0"/>
              </a:spcAft>
              <a:buClr>
                <a:srgbClr val="000000"/>
              </a:buClr>
              <a:buSzPts val="1200"/>
              <a:buFont typeface="Arial"/>
              <a:buNone/>
            </a:pPr>
            <a:r>
              <a:rPr lang="en-US" sz="1200" b="1" i="0" u="none" strike="noStrike" cap="none">
                <a:solidFill>
                  <a:srgbClr val="042C5C"/>
                </a:solidFill>
                <a:latin typeface="Titillium Web"/>
                <a:ea typeface="Titillium Web"/>
                <a:cs typeface="Titillium Web"/>
                <a:sym typeface="Titillium Web"/>
              </a:rPr>
              <a:t>DEFINIÇÃO DO TAMANHO DA AMOSTRA</a:t>
            </a:r>
            <a:endParaRPr sz="1400" b="0" i="0" u="none" strike="noStrike" cap="none">
              <a:solidFill>
                <a:srgbClr val="000000"/>
              </a:solidFill>
              <a:latin typeface="Arial"/>
              <a:ea typeface="Arial"/>
              <a:cs typeface="Arial"/>
              <a:sym typeface="Arial"/>
            </a:endParaRPr>
          </a:p>
        </p:txBody>
      </p:sp>
      <p:sp>
        <p:nvSpPr>
          <p:cNvPr id="240" name="Google Shape;240;g3d20d9db7a2_0_274"/>
          <p:cNvSpPr txBox="1"/>
          <p:nvPr/>
        </p:nvSpPr>
        <p:spPr>
          <a:xfrm>
            <a:off x="378000" y="3639167"/>
            <a:ext cx="3024000" cy="1127100"/>
          </a:xfrm>
          <a:prstGeom prst="rect">
            <a:avLst/>
          </a:prstGeom>
          <a:noFill/>
          <a:ln>
            <a:noFill/>
          </a:ln>
        </p:spPr>
        <p:txBody>
          <a:bodyPr spcFirstLastPara="1" wrap="square" lIns="0" tIns="0" rIns="0" bIns="0" anchor="t" anchorCtr="0">
            <a:spAutoFit/>
          </a:bodyPr>
          <a:lstStyle/>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O tamanho da amostra foi definido utilizando o cálculo para amostragem estratificada proporcional em população finita.</a:t>
            </a:r>
            <a:endParaRPr sz="600" b="0" i="0" u="none" strike="noStrike" cap="none">
              <a:solidFill>
                <a:srgbClr val="000000"/>
              </a:solidFill>
              <a:latin typeface="Arial"/>
              <a:ea typeface="Arial"/>
              <a:cs typeface="Arial"/>
              <a:sym typeface="Arial"/>
            </a:endParaRPr>
          </a:p>
          <a:p>
            <a:pPr marL="0" marR="0" lvl="0" indent="0" algn="just" rtl="0">
              <a:lnSpc>
                <a:spcPct val="140057"/>
              </a:lnSpc>
              <a:spcBef>
                <a:spcPts val="0"/>
              </a:spcBef>
              <a:spcAft>
                <a:spcPts val="0"/>
              </a:spcAft>
              <a:buClr>
                <a:srgbClr val="000000"/>
              </a:buClr>
              <a:buSzPts val="6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Considerando que a população alvo da pesquisa é composta por </a:t>
            </a:r>
            <a:r>
              <a:rPr lang="en-US" sz="600" b="1">
                <a:solidFill>
                  <a:srgbClr val="042C5C"/>
                </a:solidFill>
                <a:latin typeface="Titillium Web SemiBold"/>
                <a:ea typeface="Titillium Web SemiBold"/>
                <a:cs typeface="Titillium Web SemiBold"/>
                <a:sym typeface="Titillium Web SemiBold"/>
              </a:rPr>
              <a:t>5.622</a:t>
            </a:r>
            <a:r>
              <a:rPr lang="en-US" sz="600" b="0" i="0" u="none" strike="noStrike" cap="none">
                <a:solidFill>
                  <a:srgbClr val="042C5C"/>
                </a:solidFill>
                <a:latin typeface="Titillium Web"/>
                <a:ea typeface="Titillium Web"/>
                <a:cs typeface="Titillium Web"/>
                <a:sym typeface="Titillium Web"/>
              </a:rPr>
              <a:t> beneficiários da operadora, ao </a:t>
            </a:r>
            <a:r>
              <a:rPr lang="en-US" sz="600" b="1" i="0" u="none" strike="noStrike" cap="none">
                <a:solidFill>
                  <a:srgbClr val="042C5C"/>
                </a:solidFill>
                <a:latin typeface="Titillium Web SemiBold"/>
                <a:ea typeface="Titillium Web SemiBold"/>
                <a:cs typeface="Titillium Web SemiBold"/>
                <a:sym typeface="Titillium Web SemiBold"/>
              </a:rPr>
              <a:t>nível de confiança de 90% e margem de erro máximo de </a:t>
            </a:r>
            <a:r>
              <a:rPr lang="en-US" sz="600" b="1">
                <a:solidFill>
                  <a:srgbClr val="042C5C"/>
                </a:solidFill>
                <a:latin typeface="Titillium Web SemiBold"/>
                <a:ea typeface="Titillium Web SemiBold"/>
                <a:cs typeface="Titillium Web SemiBold"/>
                <a:sym typeface="Titillium Web SemiBold"/>
              </a:rPr>
              <a:t>4,9</a:t>
            </a:r>
            <a:r>
              <a:rPr lang="en-US" sz="600" b="1" i="0" u="none" strike="noStrike" cap="none">
                <a:solidFill>
                  <a:srgbClr val="042C5C"/>
                </a:solidFill>
                <a:latin typeface="Titillium Web SemiBold"/>
                <a:ea typeface="Titillium Web SemiBold"/>
                <a:cs typeface="Titillium Web SemiBold"/>
                <a:sym typeface="Titillium Web SemiBold"/>
              </a:rPr>
              <a:t>%</a:t>
            </a:r>
            <a:r>
              <a:rPr lang="en-US" sz="600" b="0" i="0" u="none" strike="noStrike" cap="none">
                <a:solidFill>
                  <a:srgbClr val="042C5C"/>
                </a:solidFill>
                <a:latin typeface="Titillium Web"/>
                <a:ea typeface="Titillium Web"/>
                <a:cs typeface="Titillium Web"/>
                <a:sym typeface="Titillium Web"/>
              </a:rPr>
              <a:t>, a amostra foi formada por </a:t>
            </a:r>
            <a:r>
              <a:rPr lang="en-US" sz="600" b="1">
                <a:solidFill>
                  <a:srgbClr val="042C5C"/>
                </a:solidFill>
                <a:latin typeface="Titillium Web SemiBold"/>
                <a:ea typeface="Titillium Web SemiBold"/>
                <a:cs typeface="Titillium Web SemiBold"/>
                <a:sym typeface="Titillium Web SemiBold"/>
              </a:rPr>
              <a:t>265</a:t>
            </a:r>
            <a:r>
              <a:rPr lang="en-US" sz="600" b="1" i="0" u="none" strike="noStrike" cap="none">
                <a:solidFill>
                  <a:srgbClr val="042C5C"/>
                </a:solidFill>
                <a:latin typeface="Titillium Web SemiBold"/>
                <a:ea typeface="Titillium Web SemiBold"/>
                <a:cs typeface="Titillium Web SemiBold"/>
                <a:sym typeface="Titillium Web SemiBold"/>
              </a:rPr>
              <a:t> respondentes</a:t>
            </a:r>
            <a:r>
              <a:rPr lang="en-US" sz="600" b="0" i="0" u="none" strike="noStrike" cap="none">
                <a:solidFill>
                  <a:srgbClr val="042C5C"/>
                </a:solidFill>
                <a:latin typeface="Titillium Web"/>
                <a:ea typeface="Titillium Web"/>
                <a:cs typeface="Titillium Web"/>
                <a:sym typeface="Titillium Web"/>
              </a:rPr>
              <a:t>.</a:t>
            </a:r>
            <a:endParaRPr sz="600" b="0" i="0" u="none" strike="noStrike" cap="none">
              <a:solidFill>
                <a:srgbClr val="000000"/>
              </a:solidFill>
              <a:latin typeface="Arial"/>
              <a:ea typeface="Arial"/>
              <a:cs typeface="Arial"/>
              <a:sym typeface="Arial"/>
            </a:endParaRPr>
          </a:p>
          <a:p>
            <a:pPr marL="0" marR="0" lvl="0" indent="0" algn="just" rtl="0">
              <a:lnSpc>
                <a:spcPct val="140057"/>
              </a:lnSpc>
              <a:spcBef>
                <a:spcPts val="0"/>
              </a:spcBef>
              <a:spcAft>
                <a:spcPts val="0"/>
              </a:spcAft>
              <a:buClr>
                <a:srgbClr val="000000"/>
              </a:buClr>
              <a:buSzPts val="600"/>
              <a:buFont typeface="Arial"/>
              <a:buNone/>
            </a:pPr>
            <a:endParaRPr sz="600" b="0" i="0" u="none" strike="noStrike" cap="none">
              <a:solidFill>
                <a:srgbClr val="042C5C"/>
              </a:solidFill>
              <a:latin typeface="Titillium Web"/>
              <a:ea typeface="Titillium Web"/>
              <a:cs typeface="Titillium Web"/>
              <a:sym typeface="Titillium Web"/>
            </a:endParaRPr>
          </a:p>
          <a:p>
            <a:pPr marL="0" marR="0" lvl="0" indent="0" algn="just" rtl="0">
              <a:lnSpc>
                <a:spcPct val="140057"/>
              </a:lnSpc>
              <a:spcBef>
                <a:spcPts val="0"/>
              </a:spcBef>
              <a:spcAft>
                <a:spcPts val="0"/>
              </a:spcAft>
              <a:buClr>
                <a:srgbClr val="000000"/>
              </a:buClr>
              <a:buSzPts val="600"/>
              <a:buFont typeface="Arial"/>
              <a:buNone/>
            </a:pPr>
            <a:r>
              <a:rPr lang="en-US" sz="600" b="0" i="0" u="none" strike="noStrike" cap="none">
                <a:solidFill>
                  <a:srgbClr val="042C5C"/>
                </a:solidFill>
                <a:latin typeface="Titillium Web"/>
                <a:ea typeface="Titillium Web"/>
                <a:cs typeface="Titillium Web"/>
                <a:sym typeface="Titillium Web"/>
              </a:rPr>
              <a:t>Os beneficiários selecionados na amostra que não foram encontrados ou que se recusaram a responder o questionário foram aleatoriamente substituídos por outros beneficiários. </a:t>
            </a:r>
            <a:endParaRPr sz="600" b="0" i="0" u="none" strike="noStrike" cap="none">
              <a:solidFill>
                <a:srgbClr val="042C5C"/>
              </a:solidFill>
              <a:latin typeface="Titillium Web"/>
              <a:ea typeface="Titillium Web"/>
              <a:cs typeface="Titillium Web"/>
              <a:sym typeface="Titillium Web"/>
            </a:endParaRPr>
          </a:p>
        </p:txBody>
      </p:sp>
      <p:sp>
        <p:nvSpPr>
          <p:cNvPr id="241" name="Google Shape;241;g3d20d9db7a2_0_274"/>
          <p:cNvSpPr txBox="1"/>
          <p:nvPr/>
        </p:nvSpPr>
        <p:spPr>
          <a:xfrm>
            <a:off x="3144425" y="4970582"/>
            <a:ext cx="257700" cy="77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500"/>
              <a:buFont typeface="Arial"/>
              <a:buNone/>
            </a:pPr>
            <a:r>
              <a:rPr lang="en-US" sz="500" b="0" i="0" u="none" strike="noStrike" cap="none">
                <a:solidFill>
                  <a:srgbClr val="042C5C"/>
                </a:solidFill>
                <a:latin typeface="Titillium Web Light"/>
                <a:ea typeface="Titillium Web Light"/>
                <a:cs typeface="Titillium Web Light"/>
                <a:sym typeface="Titillium Web Light"/>
              </a:rPr>
              <a:t>Página 8</a:t>
            </a:r>
            <a:endParaRPr sz="1400" b="0" i="0" u="none" strike="noStrike" cap="none">
              <a:solidFill>
                <a:srgbClr val="000000"/>
              </a:solidFill>
              <a:latin typeface="Arial"/>
              <a:ea typeface="Arial"/>
              <a:cs typeface="Arial"/>
              <a:sym typeface="Arial"/>
            </a:endParaRPr>
          </a:p>
        </p:txBody>
      </p:sp>
      <p:sp>
        <p:nvSpPr>
          <p:cNvPr id="242" name="Google Shape;242;g3d20d9db7a2_0_274"/>
          <p:cNvSpPr/>
          <p:nvPr/>
        </p:nvSpPr>
        <p:spPr>
          <a:xfrm>
            <a:off x="378000" y="4989632"/>
            <a:ext cx="524256" cy="161311"/>
          </a:xfrm>
          <a:custGeom>
            <a:avLst/>
            <a:gdLst/>
            <a:ahLst/>
            <a:cxnLst/>
            <a:rect l="l" t="t" r="r" b="b"/>
            <a:pathLst>
              <a:path w="812800" h="250094" extrusionOk="0">
                <a:moveTo>
                  <a:pt x="0" y="0"/>
                </a:moveTo>
                <a:lnTo>
                  <a:pt x="812800" y="0"/>
                </a:lnTo>
                <a:lnTo>
                  <a:pt x="812800" y="250094"/>
                </a:lnTo>
                <a:lnTo>
                  <a:pt x="0" y="250094"/>
                </a:lnTo>
                <a:close/>
              </a:path>
            </a:pathLst>
          </a:custGeom>
          <a:blipFill rotWithShape="1">
            <a:blip r:embed="rId3">
              <a:alphaModFix/>
            </a:blip>
            <a:stretch>
              <a:fillRect t="-3090" b="-3090"/>
            </a:stretch>
          </a:blipFill>
          <a:ln>
            <a:noFill/>
          </a:ln>
        </p:spPr>
        <p:txBody>
          <a:bodyPr/>
          <a:lstStyle/>
          <a:p>
            <a:endParaRPr lang="pt-B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4658</Words>
  <Application>Microsoft Office PowerPoint</Application>
  <PresentationFormat>Personalizar</PresentationFormat>
  <Paragraphs>455</Paragraphs>
  <Slides>28</Slides>
  <Notes>28</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28</vt:i4>
      </vt:variant>
    </vt:vector>
  </HeadingPairs>
  <TitlesOfParts>
    <vt:vector size="37" baseType="lpstr">
      <vt:lpstr>Titillium Web</vt:lpstr>
      <vt:lpstr>Titillium Web SemiBold</vt:lpstr>
      <vt:lpstr>Lato</vt:lpstr>
      <vt:lpstr>Calibri</vt:lpstr>
      <vt:lpstr>Titillium Web Light</vt:lpstr>
      <vt:lpstr>Montserrat</vt:lpstr>
      <vt:lpstr>Montserrat Black</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Idalice Rillo</cp:lastModifiedBy>
  <cp:revision>2</cp:revision>
  <dcterms:created xsi:type="dcterms:W3CDTF">2006-08-16T00:00:00Z</dcterms:created>
  <dcterms:modified xsi:type="dcterms:W3CDTF">2026-04-27T14:06:39Z</dcterms:modified>
</cp:coreProperties>
</file>